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79FFC-D53A-4A87-824C-21C4EDECDE76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32D5-A188-4BAC-AFFE-FD0F33707F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Csak az egyik oldalon nyitott üregeket határoljuk vele</a:t>
            </a:r>
            <a:r>
              <a:rPr lang="hu-HU" baseline="0" dirty="0" smtClean="0"/>
              <a:t> körül. Segítségével körív képezhető , csak </a:t>
            </a:r>
            <a:r>
              <a:rPr lang="hu-HU" baseline="0" dirty="0" err="1" smtClean="0"/>
              <a:t>mesialisan</a:t>
            </a:r>
            <a:r>
              <a:rPr lang="hu-HU" baseline="0" dirty="0" smtClean="0"/>
              <a:t> vagy </a:t>
            </a:r>
            <a:r>
              <a:rPr lang="hu-HU" baseline="0" dirty="0" err="1" smtClean="0"/>
              <a:t>distalisan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Ivory</a:t>
            </a:r>
            <a:r>
              <a:rPr lang="hu-HU" baseline="0" dirty="0" smtClean="0"/>
              <a:t> vagy </a:t>
            </a:r>
            <a:r>
              <a:rPr lang="hu-HU" baseline="0" dirty="0" err="1" smtClean="0"/>
              <a:t>Meba</a:t>
            </a:r>
            <a:r>
              <a:rPr lang="hu-HU" baseline="0" dirty="0" smtClean="0"/>
              <a:t> típus.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08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MOD tömések készítéséhez.</a:t>
            </a:r>
            <a:r>
              <a:rPr lang="hu-HU" baseline="0" dirty="0" smtClean="0"/>
              <a:t> Acélszalag fémcsíkot fogunk bele és a feszítő mindig </a:t>
            </a:r>
            <a:r>
              <a:rPr lang="hu-HU" baseline="0" dirty="0" err="1" smtClean="0"/>
              <a:t>vestibularis</a:t>
            </a:r>
            <a:r>
              <a:rPr lang="hu-HU" baseline="0" dirty="0" smtClean="0"/>
              <a:t> irányban áll.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26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Celluloid: frontfogak töméséhez használjuk. (6,8,10 mm széles)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11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Egyszer használatosak. A feszítő és a szalag egy egységet képez. Különböző méret. Kiterjedt preparációknál ajánlott.. Kényelmesebb. Jobb láthatóság.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63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3D-ben</a:t>
            </a:r>
            <a:r>
              <a:rPr lang="hu-HU" baseline="0" dirty="0" smtClean="0"/>
              <a:t> hajlítottak és fémek. </a:t>
            </a:r>
            <a:r>
              <a:rPr lang="hu-HU" baseline="0" dirty="0" err="1" smtClean="0"/>
              <a:t>Approximális</a:t>
            </a:r>
            <a:r>
              <a:rPr lang="hu-HU" baseline="0" dirty="0" smtClean="0"/>
              <a:t> felszínek és kontaktpontok kialakítását segítik.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37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Lágy fémgyűrűbe szerelt celluloid matrica. Gyűrű összenyomásával feszíthető meg a matrica. Rágófogak </a:t>
            </a:r>
            <a:r>
              <a:rPr lang="hu-HU" dirty="0" err="1" smtClean="0"/>
              <a:t>fényrekötő</a:t>
            </a:r>
            <a:r>
              <a:rPr lang="hu-HU" dirty="0" smtClean="0"/>
              <a:t> töméseinél használatosak.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51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 </a:t>
            </a:r>
            <a:r>
              <a:rPr lang="hu-HU" dirty="0" err="1" smtClean="0"/>
              <a:t>cavitasok</a:t>
            </a:r>
            <a:r>
              <a:rPr lang="hu-HU" dirty="0" smtClean="0"/>
              <a:t> esetén használatosak. A feszítő gyűrűkre szilikon gyűrűk helyezhetők, melyek megakadályozzák,</a:t>
            </a:r>
            <a:r>
              <a:rPr lang="hu-HU" baseline="0" dirty="0" smtClean="0"/>
              <a:t> hogy a feszítőgyűrűk „lábai” behatoljanak az </a:t>
            </a:r>
            <a:r>
              <a:rPr lang="hu-HU" baseline="0" dirty="0" err="1" smtClean="0"/>
              <a:t>interdentális</a:t>
            </a:r>
            <a:r>
              <a:rPr lang="hu-HU" baseline="0" dirty="0" smtClean="0"/>
              <a:t> területre. </a:t>
            </a:r>
            <a:r>
              <a:rPr lang="hu-HU" baseline="0" dirty="0" err="1" smtClean="0"/>
              <a:t>Kofferdam</a:t>
            </a:r>
            <a:r>
              <a:rPr lang="hu-HU" baseline="0" dirty="0" smtClean="0"/>
              <a:t> fogóval helyezhetők fel.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03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Fa, műanyag, fényvezető műanyag. Háromszög, trapéz, kör keresztmetszetben.</a:t>
            </a:r>
            <a:r>
              <a:rPr lang="hu-HU" baseline="0" dirty="0" smtClean="0"/>
              <a:t> Eltérő méretek.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73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Halogén, </a:t>
            </a:r>
            <a:r>
              <a:rPr lang="hu-HU" b="1" dirty="0" err="1" smtClean="0"/>
              <a:t>led</a:t>
            </a:r>
            <a:r>
              <a:rPr lang="hu-HU" dirty="0" smtClean="0"/>
              <a:t> (I.II.II. generációs), lézer, plazma. UV vagy látható </a:t>
            </a:r>
            <a:r>
              <a:rPr lang="hu-HU" u="sng" dirty="0" smtClean="0"/>
              <a:t>kékfény</a:t>
            </a:r>
            <a:r>
              <a:rPr lang="hu-HU" dirty="0" smtClean="0"/>
              <a:t>t kibocsátó lámpák. </a:t>
            </a:r>
            <a:r>
              <a:rPr lang="hu-HU" dirty="0" err="1" smtClean="0"/>
              <a:t>Fotopolimerizációs</a:t>
            </a:r>
            <a:r>
              <a:rPr lang="hu-HU" baseline="0" dirty="0" smtClean="0"/>
              <a:t> kompozíciós tömőanyagok </a:t>
            </a:r>
            <a:r>
              <a:rPr lang="hu-HU" b="1" baseline="0" dirty="0" smtClean="0"/>
              <a:t>FOTOINCITÁTORT</a:t>
            </a:r>
            <a:r>
              <a:rPr lang="hu-HU" baseline="0" dirty="0" smtClean="0"/>
              <a:t> tartalmaznak, amelyek fény hatására szétesnek és beindítják a polimerizációt.  A megvilágítás ideje a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lámpa fényerejétől függ. Fényerő mértékegysége: </a:t>
            </a:r>
            <a:r>
              <a:rPr lang="hu-HU" baseline="0" dirty="0" err="1" smtClean="0"/>
              <a:t>mW</a:t>
            </a:r>
            <a:r>
              <a:rPr lang="hu-HU" baseline="0" dirty="0" smtClean="0"/>
              <a:t>/cm</a:t>
            </a:r>
            <a:r>
              <a:rPr lang="hu-HU" sz="1050" baseline="0" dirty="0" smtClean="0"/>
              <a:t>2</a:t>
            </a: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32D5-A188-4BAC-AFFE-FD0F33707FC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86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6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94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9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93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42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3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78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8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21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77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75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D1C2-3A69-4143-A7EE-C4568B3389F3}" type="datetimeFigureOut">
              <a:rPr lang="hu-HU" smtClean="0"/>
              <a:t>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D359-16AC-484A-AEC7-191DDFAA7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2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fogtömé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51693"/>
            <a:ext cx="9144000" cy="914399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F</a:t>
            </a:r>
            <a:r>
              <a:rPr lang="hu-HU" b="1" dirty="0" smtClean="0">
                <a:solidFill>
                  <a:srgbClr val="FFFF00"/>
                </a:solidFill>
              </a:rPr>
              <a:t>ogtömést segítő eszközök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5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Csíptetővel felszerelt kontúrozott matricák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Composi-Tight 3D Fusion Instructional Vide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355227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5252"/>
          </a:xfrm>
        </p:spPr>
        <p:txBody>
          <a:bodyPr>
            <a:normAutofit/>
          </a:bodyPr>
          <a:lstStyle/>
          <a:p>
            <a:r>
              <a:rPr lang="hu-HU" sz="4800" b="1" dirty="0" smtClean="0"/>
              <a:t>Ékek</a:t>
            </a:r>
            <a:endParaRPr lang="hu-HU" sz="4800" b="1" dirty="0"/>
          </a:p>
        </p:txBody>
      </p:sp>
      <p:pic>
        <p:nvPicPr>
          <p:cNvPr id="10" name="Kép helye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r="1861"/>
          <a:stretch>
            <a:fillRect/>
          </a:stretch>
        </p:blipFill>
        <p:spPr>
          <a:xfrm>
            <a:off x="6023112" y="987425"/>
            <a:ext cx="5332275" cy="4873625"/>
          </a:xfrm>
        </p:spPr>
      </p:pic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839788" y="1716258"/>
            <a:ext cx="2325443" cy="41527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Megelőz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Elősegít</a:t>
            </a: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Stabilizál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Szeparál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4619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hu-HU" b="1" dirty="0" err="1" smtClean="0"/>
              <a:t>Fotopolimerizációs</a:t>
            </a:r>
            <a:r>
              <a:rPr lang="hu-HU" b="1" dirty="0" smtClean="0"/>
              <a:t> lámpák</a:t>
            </a:r>
            <a:endParaRPr lang="hu-HU" b="1" dirty="0"/>
          </a:p>
        </p:txBody>
      </p:sp>
      <p:pic>
        <p:nvPicPr>
          <p:cNvPr id="3076" name="Picture 4" descr="Képtalálat a következőre: „fotopolimerizációs lámpa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43" y="1825625"/>
            <a:ext cx="49257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topolimerizációs lámpa tömőanyag szilárdításhoz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5" y="1825625"/>
            <a:ext cx="48304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8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Matricák</a:t>
            </a:r>
            <a:endParaRPr lang="hu-HU" b="1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1532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/>
              <a:t>Ivory</a:t>
            </a:r>
            <a:r>
              <a:rPr lang="hu-HU" sz="2800" dirty="0" smtClean="0"/>
              <a:t> félkörös matricafeszítő</a:t>
            </a:r>
            <a:endParaRPr lang="hu-HU" sz="28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4421187" cy="3571786"/>
          </a:xfrm>
        </p:spPr>
      </p:pic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41532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Fémmatricák</a:t>
            </a:r>
            <a:endParaRPr lang="hu-HU" sz="2800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9" y="3061494"/>
            <a:ext cx="2571750" cy="2571750"/>
          </a:xfrm>
        </p:spPr>
      </p:pic>
    </p:spTree>
    <p:extLst>
      <p:ext uri="{BB962C8B-B14F-4D97-AF65-F5344CB8AC3E}">
        <p14:creationId xmlns:p14="http://schemas.microsoft.com/office/powerpoint/2010/main" val="43194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Körkörös matricafeszítők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err="1" smtClean="0"/>
              <a:t>Nyström</a:t>
            </a:r>
            <a:endParaRPr lang="hu-HU" sz="28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1" y="2561431"/>
            <a:ext cx="4762500" cy="3571875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err="1" smtClean="0"/>
              <a:t>Tofflemire</a:t>
            </a:r>
            <a:endParaRPr lang="hu-HU" sz="28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4" y="2561431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204755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Körkörös matrica felhelyezve a fogra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1690688"/>
            <a:ext cx="8581292" cy="4710112"/>
          </a:xfrm>
        </p:spPr>
      </p:pic>
    </p:spTree>
    <p:extLst>
      <p:ext uri="{BB962C8B-B14F-4D97-AF65-F5344CB8AC3E}">
        <p14:creationId xmlns:p14="http://schemas.microsoft.com/office/powerpoint/2010/main" val="210665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Műanyag és fém matricaszalagok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99329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Celluloid matricaszalag</a:t>
            </a:r>
            <a:endParaRPr lang="hu-HU" sz="2800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2505074"/>
            <a:ext cx="4613861" cy="4177079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99329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Fém matricaszalag</a:t>
            </a:r>
            <a:endParaRPr lang="hu-HU" sz="28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6" y="2743199"/>
            <a:ext cx="4065563" cy="3938954"/>
          </a:xfrm>
        </p:spPr>
      </p:pic>
    </p:spTree>
    <p:extLst>
      <p:ext uri="{BB962C8B-B14F-4D97-AF65-F5344CB8AC3E}">
        <p14:creationId xmlns:p14="http://schemas.microsoft.com/office/powerpoint/2010/main" val="89814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Celluloid matricaszalag a frontfogak között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1690688"/>
            <a:ext cx="10129911" cy="4822654"/>
          </a:xfrm>
        </p:spPr>
      </p:pic>
    </p:spTree>
    <p:extLst>
      <p:ext uri="{BB962C8B-B14F-4D97-AF65-F5344CB8AC3E}">
        <p14:creationId xmlns:p14="http://schemas.microsoft.com/office/powerpoint/2010/main" val="325362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Automatricák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4" y="1825625"/>
            <a:ext cx="4557932" cy="4351338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09" y="1825625"/>
            <a:ext cx="5029582" cy="4351338"/>
          </a:xfrm>
        </p:spPr>
      </p:pic>
    </p:spTree>
    <p:extLst>
      <p:ext uri="{BB962C8B-B14F-4D97-AF65-F5344CB8AC3E}">
        <p14:creationId xmlns:p14="http://schemas.microsoft.com/office/powerpoint/2010/main" val="162051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Szekcionális</a:t>
            </a:r>
            <a:r>
              <a:rPr lang="hu-HU" b="1" dirty="0" smtClean="0"/>
              <a:t> </a:t>
            </a:r>
            <a:r>
              <a:rPr lang="hu-HU" b="1" dirty="0" err="1" smtClean="0"/>
              <a:t>adapta</a:t>
            </a:r>
            <a:r>
              <a:rPr lang="hu-HU" b="1" dirty="0" smtClean="0"/>
              <a:t> matricák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986227"/>
            <a:ext cx="4135902" cy="403013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70" y="1863003"/>
            <a:ext cx="4376529" cy="4276579"/>
          </a:xfrm>
          <a:prstGeom prst="rect">
            <a:avLst/>
          </a:prstGeom>
        </p:spPr>
      </p:pic>
      <p:pic>
        <p:nvPicPr>
          <p:cNvPr id="2050" name="Picture 2" descr="Képtalálat a következőre: „lock contoured metal matrices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986226"/>
            <a:ext cx="2801938" cy="40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8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Gyorsmatrica, </a:t>
            </a:r>
            <a:r>
              <a:rPr lang="hu-HU" b="1" dirty="0" err="1"/>
              <a:t>L</a:t>
            </a:r>
            <a:r>
              <a:rPr lang="hu-HU" b="1" dirty="0" err="1" smtClean="0"/>
              <a:t>ucifix</a:t>
            </a:r>
            <a:endParaRPr lang="hu-HU" b="1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97326" cy="4107767"/>
          </a:xfrm>
        </p:spPr>
      </p:pic>
      <p:pic>
        <p:nvPicPr>
          <p:cNvPr id="14" name="Tartalom helye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43" y="1690688"/>
            <a:ext cx="4499317" cy="4411016"/>
          </a:xfrm>
        </p:spPr>
      </p:pic>
    </p:spTree>
    <p:extLst>
      <p:ext uri="{BB962C8B-B14F-4D97-AF65-F5344CB8AC3E}">
        <p14:creationId xmlns:p14="http://schemas.microsoft.com/office/powerpoint/2010/main" val="90502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263</Words>
  <Application>Microsoft Macintosh PowerPoint</Application>
  <PresentationFormat>Custom</PresentationFormat>
  <Paragraphs>41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Office-téma</vt:lpstr>
      <vt:lpstr>Fogtömést segítő eszközök</vt:lpstr>
      <vt:lpstr>Matricák</vt:lpstr>
      <vt:lpstr>Körkörös matricafeszítők</vt:lpstr>
      <vt:lpstr>Körkörös matrica felhelyezve a fogra</vt:lpstr>
      <vt:lpstr>Műanyag és fém matricaszalagok</vt:lpstr>
      <vt:lpstr>Celluloid matricaszalag a frontfogak között</vt:lpstr>
      <vt:lpstr>Automatricák</vt:lpstr>
      <vt:lpstr>Szekcionális adapta matricák</vt:lpstr>
      <vt:lpstr>Gyorsmatrica, Lucifix</vt:lpstr>
      <vt:lpstr>Csíptetővel felszerelt kontúrozott matricák</vt:lpstr>
      <vt:lpstr>Ékek</vt:lpstr>
      <vt:lpstr>Fotopolimerizációs lámpák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Fogtömést segítő eszközök</dc:title>
  <dc:creator>Windows-felhasználó</dc:creator>
  <cp:lastModifiedBy>Microsoft Office User</cp:lastModifiedBy>
  <cp:revision>16</cp:revision>
  <dcterms:created xsi:type="dcterms:W3CDTF">2019-10-12T14:35:20Z</dcterms:created>
  <dcterms:modified xsi:type="dcterms:W3CDTF">2019-11-14T19:19:33Z</dcterms:modified>
</cp:coreProperties>
</file>