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54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5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55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j-lt"/>
        <a:ea typeface="+mj-ea"/>
        <a:cs typeface="+mj-cs"/>
        <a:sym typeface="Baskervill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>
        <a:fontRef idx="maj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>
        <a:fontRef idx="maj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Savoye LET"/>
          <a:ea typeface="Savoye LET"/>
          <a:cs typeface="Savoye LET"/>
        </a:font>
        <a:srgbClr val="000000"/>
      </a:tcTxStyle>
      <a:tcStyle>
        <a:tcBdr>
          <a:left>
            <a:ln w="25400" cap="flat">
              <a:solidFill>
                <a:srgbClr val="D7691E"/>
              </a:solidFill>
              <a:prstDash val="solid"/>
              <a:miter lim="400000"/>
            </a:ln>
          </a:left>
          <a:right>
            <a:ln w="25400" cap="flat">
              <a:solidFill>
                <a:srgbClr val="D7691E"/>
              </a:solidFill>
              <a:prstDash val="solid"/>
              <a:miter lim="400000"/>
            </a:ln>
          </a:right>
          <a:top>
            <a:ln w="25400" cap="flat">
              <a:solidFill>
                <a:srgbClr val="D7691E"/>
              </a:solidFill>
              <a:prstDash val="solid"/>
              <a:miter lim="400000"/>
            </a:ln>
          </a:top>
          <a:bottom>
            <a:ln w="25400" cap="flat">
              <a:solidFill>
                <a:srgbClr val="D7691E"/>
              </a:solidFill>
              <a:prstDash val="solid"/>
              <a:miter lim="400000"/>
            </a:ln>
          </a:bottom>
          <a:insideH>
            <a:ln w="25400" cap="flat">
              <a:solidFill>
                <a:srgbClr val="D7691E"/>
              </a:solidFill>
              <a:prstDash val="solid"/>
              <a:miter lim="400000"/>
            </a:ln>
          </a:insideH>
          <a:insideV>
            <a:ln w="25400" cap="flat">
              <a:solidFill>
                <a:srgbClr val="D7691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DD94">
              <a:alpha val="50000"/>
            </a:srgbClr>
          </a:solidFill>
        </a:fill>
      </a:tcStyle>
    </a:band2H>
    <a:firstCol>
      <a:tcTxStyle b="off" i="off">
        <a:font>
          <a:latin typeface="Savoye LET"/>
          <a:ea typeface="Savoye LET"/>
          <a:cs typeface="Savoye LET"/>
        </a:font>
        <a:srgbClr val="FFFFFF"/>
      </a:tcTxStyle>
      <a:tcStyle>
        <a:tcBdr>
          <a:left>
            <a:ln w="25400" cap="flat">
              <a:solidFill>
                <a:srgbClr val="D7691E"/>
              </a:solidFill>
              <a:prstDash val="solid"/>
              <a:miter lim="400000"/>
            </a:ln>
          </a:left>
          <a:right>
            <a:ln w="25400" cap="flat">
              <a:solidFill>
                <a:srgbClr val="D7691E"/>
              </a:solidFill>
              <a:prstDash val="solid"/>
              <a:miter lim="400000"/>
            </a:ln>
          </a:right>
          <a:top>
            <a:ln w="25400" cap="flat">
              <a:solidFill>
                <a:srgbClr val="D7691E"/>
              </a:solidFill>
              <a:prstDash val="solid"/>
              <a:miter lim="400000"/>
            </a:ln>
          </a:top>
          <a:bottom>
            <a:ln w="25400" cap="flat">
              <a:solidFill>
                <a:srgbClr val="D7691E"/>
              </a:solidFill>
              <a:prstDash val="solid"/>
              <a:miter lim="400000"/>
            </a:ln>
          </a:bottom>
          <a:insideH>
            <a:ln w="25400" cap="flat">
              <a:solidFill>
                <a:srgbClr val="D7691E"/>
              </a:solidFill>
              <a:prstDash val="solid"/>
              <a:miter lim="400000"/>
            </a:ln>
          </a:insideH>
          <a:insideV>
            <a:ln w="25400" cap="flat">
              <a:solidFill>
                <a:srgbClr val="D7691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avoye LET"/>
          <a:ea typeface="Savoye LET"/>
          <a:cs typeface="Savoye LET"/>
        </a:font>
        <a:srgbClr val="FFFFFF"/>
      </a:tcTxStyle>
      <a:tcStyle>
        <a:tcBdr>
          <a:left>
            <a:ln w="25400" cap="flat">
              <a:solidFill>
                <a:srgbClr val="D7691E"/>
              </a:solidFill>
              <a:prstDash val="solid"/>
              <a:miter lim="400000"/>
            </a:ln>
          </a:left>
          <a:right>
            <a:ln w="25400" cap="flat">
              <a:solidFill>
                <a:srgbClr val="D7691E"/>
              </a:solidFill>
              <a:prstDash val="solid"/>
              <a:miter lim="400000"/>
            </a:ln>
          </a:right>
          <a:top>
            <a:ln w="25400" cap="flat">
              <a:solidFill>
                <a:srgbClr val="D7691E"/>
              </a:solidFill>
              <a:prstDash val="solid"/>
              <a:miter lim="400000"/>
            </a:ln>
          </a:top>
          <a:bottom>
            <a:ln w="25400" cap="flat">
              <a:solidFill>
                <a:srgbClr val="D7691E"/>
              </a:solidFill>
              <a:prstDash val="solid"/>
              <a:miter lim="400000"/>
            </a:ln>
          </a:bottom>
          <a:insideH>
            <a:ln w="25400" cap="flat">
              <a:solidFill>
                <a:srgbClr val="D7691E"/>
              </a:solidFill>
              <a:prstDash val="solid"/>
              <a:miter lim="400000"/>
            </a:ln>
          </a:insideH>
          <a:insideV>
            <a:ln w="25400" cap="flat">
              <a:solidFill>
                <a:srgbClr val="D7691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avoye LET"/>
          <a:ea typeface="Savoye LET"/>
          <a:cs typeface="Savoye LET"/>
        </a:font>
        <a:srgbClr val="FFFFFF"/>
      </a:tcTxStyle>
      <a:tcStyle>
        <a:tcBdr>
          <a:left>
            <a:ln w="25400" cap="flat">
              <a:solidFill>
                <a:srgbClr val="D7691E"/>
              </a:solidFill>
              <a:prstDash val="solid"/>
              <a:miter lim="400000"/>
            </a:ln>
          </a:left>
          <a:right>
            <a:ln w="25400" cap="flat">
              <a:solidFill>
                <a:srgbClr val="D7691E"/>
              </a:solidFill>
              <a:prstDash val="solid"/>
              <a:miter lim="400000"/>
            </a:ln>
          </a:right>
          <a:top>
            <a:ln w="25400" cap="flat">
              <a:solidFill>
                <a:srgbClr val="D7691E"/>
              </a:solidFill>
              <a:prstDash val="solid"/>
              <a:miter lim="400000"/>
            </a:ln>
          </a:top>
          <a:bottom>
            <a:ln w="25400" cap="flat">
              <a:solidFill>
                <a:srgbClr val="D7691E"/>
              </a:solidFill>
              <a:prstDash val="solid"/>
              <a:miter lim="400000"/>
            </a:ln>
          </a:bottom>
          <a:insideH>
            <a:ln w="25400" cap="flat">
              <a:solidFill>
                <a:srgbClr val="D7691E"/>
              </a:solidFill>
              <a:prstDash val="solid"/>
              <a:miter lim="400000"/>
            </a:ln>
          </a:insideH>
          <a:insideV>
            <a:ln w="25400" cap="flat">
              <a:solidFill>
                <a:srgbClr val="D7691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ajor">
          <a:srgbClr val="6C6963"/>
        </a:fontRef>
        <a:srgbClr val="6C6963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7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079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ímszöveg"/>
          <p:cNvSpPr txBox="1">
            <a:spLocks noGrp="1"/>
          </p:cNvSpPr>
          <p:nvPr>
            <p:ph type="title"/>
          </p:nvPr>
        </p:nvSpPr>
        <p:spPr>
          <a:xfrm>
            <a:off x="1079500" y="1320800"/>
            <a:ext cx="10845800" cy="4445000"/>
          </a:xfrm>
          <a:prstGeom prst="rect">
            <a:avLst/>
          </a:prstGeom>
          <a:effectLst/>
        </p:spPr>
        <p:txBody>
          <a:bodyPr anchor="b"/>
          <a:lstStyle>
            <a:lvl1pPr>
              <a:defRPr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15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765800"/>
            <a:ext cx="10210800" cy="20320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Kép"/>
          <p:cNvSpPr>
            <a:spLocks noGrp="1"/>
          </p:cNvSpPr>
          <p:nvPr>
            <p:ph type="pic" sz="quarter" idx="13"/>
          </p:nvPr>
        </p:nvSpPr>
        <p:spPr>
          <a:xfrm>
            <a:off x="6890791" y="2438400"/>
            <a:ext cx="4082009" cy="5444729"/>
          </a:xfrm>
          <a:prstGeom prst="rect">
            <a:avLst/>
          </a:prstGeom>
          <a:ln w="88900">
            <a:solidFill>
              <a:srgbClr val="FFFFFF"/>
            </a:solidFill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1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11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879600" y="2628900"/>
            <a:ext cx="4495800" cy="5257800"/>
          </a:xfrm>
          <a:prstGeom prst="rect">
            <a:avLst/>
          </a:prstGeom>
          <a:effectLst/>
        </p:spPr>
        <p:txBody>
          <a:bodyPr/>
          <a:lstStyle>
            <a:lvl1pPr marL="900805" indent="-570605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3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123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879600" y="2628900"/>
            <a:ext cx="4495800" cy="5257800"/>
          </a:xfrm>
          <a:prstGeom prst="rect">
            <a:avLst/>
          </a:prstGeom>
          <a:effectLst/>
        </p:spPr>
        <p:txBody>
          <a:bodyPr/>
          <a:lstStyle>
            <a:lvl1pPr marL="900805" indent="-570605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13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7861300" y="2628900"/>
            <a:ext cx="3263900" cy="5257800"/>
          </a:xfrm>
          <a:prstGeom prst="rect">
            <a:avLst/>
          </a:prstGeom>
          <a:effectLst/>
        </p:spPr>
        <p:txBody>
          <a:bodyPr/>
          <a:lstStyle>
            <a:lvl1pPr marL="900805" indent="-570605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43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4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26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879600" y="2628900"/>
            <a:ext cx="9245600" cy="5257800"/>
          </a:xfrm>
          <a:prstGeom prst="rect">
            <a:avLst/>
          </a:prstGeom>
          <a:effectLst/>
        </p:spPr>
        <p:txBody>
          <a:bodyPr/>
          <a:lstStyle>
            <a:lvl1pPr marL="900805" indent="-570605">
              <a:spcBef>
                <a:spcPts val="1100"/>
              </a:spcBef>
              <a:buSzPct val="40000"/>
              <a:buFontTx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1100"/>
              </a:spcBef>
              <a:buSzPct val="40000"/>
              <a:buFontTx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1100"/>
              </a:spcBef>
              <a:buSzPct val="40000"/>
              <a:buFontTx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1100"/>
              </a:spcBef>
              <a:buSzPct val="40000"/>
              <a:buFontTx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1100"/>
              </a:spcBef>
              <a:buSzPct val="40000"/>
              <a:buFontTx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37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879600" y="2628900"/>
            <a:ext cx="9245600" cy="5257800"/>
          </a:xfrm>
          <a:prstGeom prst="rect">
            <a:avLst/>
          </a:prstGeom>
          <a:effectLst/>
        </p:spPr>
        <p:txBody>
          <a:bodyPr numCol="2" spcCol="462280" anchor="t"/>
          <a:lstStyle>
            <a:lvl1pPr marL="900805" indent="-570605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11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879600" y="1600200"/>
            <a:ext cx="9245600" cy="6286500"/>
          </a:xfrm>
          <a:prstGeom prst="rect">
            <a:avLst/>
          </a:prstGeom>
          <a:effectLst/>
        </p:spPr>
        <p:txBody>
          <a:bodyPr lIns="0" tIns="0" rIns="0" bIns="0"/>
          <a:lstStyle>
            <a:lvl1pPr marL="900805" indent="-570605">
              <a:spcBef>
                <a:spcPts val="2700"/>
              </a:spcBef>
              <a:buSzPct val="40000"/>
              <a:buFont typeface="Gill Sans"/>
              <a:buBlip>
                <a:blip r:embed="rId5"/>
              </a:buBlip>
              <a:defRPr sz="48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1241556" indent="-530356">
              <a:spcBef>
                <a:spcPts val="2700"/>
              </a:spcBef>
              <a:buSzPct val="40000"/>
              <a:buFont typeface="Gill Sans"/>
              <a:buBlip>
                <a:blip r:embed="rId5"/>
              </a:buBlip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1582306" indent="-490106">
              <a:spcBef>
                <a:spcPts val="27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1988706" indent="-490106">
              <a:spcBef>
                <a:spcPts val="27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2369706" indent="-490106">
              <a:spcBef>
                <a:spcPts val="2700"/>
              </a:spcBef>
              <a:buSzPct val="40000"/>
              <a:buFont typeface="Gill Sans"/>
              <a:buBlip>
                <a:blip r:embed="rId5"/>
              </a:buBlip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Címszöveg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511300"/>
          </a:xfrm>
          <a:prstGeom prst="rect">
            <a:avLst/>
          </a:prstGeom>
          <a:effectLst/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6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Címszöveg"/>
          <p:cNvSpPr txBox="1">
            <a:spLocks noGrp="1"/>
          </p:cNvSpPr>
          <p:nvPr>
            <p:ph type="title"/>
          </p:nvPr>
        </p:nvSpPr>
        <p:spPr>
          <a:xfrm>
            <a:off x="1879600" y="2527300"/>
            <a:ext cx="9245600" cy="4445000"/>
          </a:xfrm>
          <a:prstGeom prst="rect">
            <a:avLst/>
          </a:prstGeom>
          <a:effectLst/>
        </p:spPr>
        <p:txBody>
          <a:bodyPr/>
          <a:lstStyle>
            <a:lvl1pPr>
              <a:defRPr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7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Kép"/>
          <p:cNvSpPr>
            <a:spLocks noGrp="1"/>
          </p:cNvSpPr>
          <p:nvPr>
            <p:ph type="pic" sz="quarter" idx="13"/>
          </p:nvPr>
        </p:nvSpPr>
        <p:spPr>
          <a:xfrm>
            <a:off x="3792008" y="2298336"/>
            <a:ext cx="5432426" cy="4026264"/>
          </a:xfrm>
          <a:prstGeom prst="rect">
            <a:avLst/>
          </a:prstGeom>
          <a:ln w="88900">
            <a:solidFill>
              <a:srgbClr val="FFFFFF"/>
            </a:solidFill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7" name="Címszöveg"/>
          <p:cNvSpPr txBox="1">
            <a:spLocks noGrp="1"/>
          </p:cNvSpPr>
          <p:nvPr>
            <p:ph type="title"/>
          </p:nvPr>
        </p:nvSpPr>
        <p:spPr>
          <a:xfrm>
            <a:off x="2057400" y="6426200"/>
            <a:ext cx="8890000" cy="1600200"/>
          </a:xfrm>
          <a:prstGeom prst="rect">
            <a:avLst/>
          </a:prstGeom>
          <a:effectLst/>
        </p:spPr>
        <p:txBody>
          <a:bodyPr anchor="t"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8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funtheme_star-small_white.tiff" descr="funtheme_star-small_wh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0" y="304800"/>
            <a:ext cx="1155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funtheme_star_white.tiff" descr="funtheme_star_whit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759700"/>
            <a:ext cx="1612900" cy="156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wirl_v1.pdf" descr="swirl_v1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4775200"/>
            <a:ext cx="52832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Kép"/>
          <p:cNvSpPr>
            <a:spLocks noGrp="1"/>
          </p:cNvSpPr>
          <p:nvPr>
            <p:ph type="pic" sz="quarter" idx="13"/>
          </p:nvPr>
        </p:nvSpPr>
        <p:spPr>
          <a:xfrm>
            <a:off x="7525791" y="2133600"/>
            <a:ext cx="4082009" cy="5444729"/>
          </a:xfrm>
          <a:prstGeom prst="rect">
            <a:avLst/>
          </a:prstGeom>
          <a:ln w="88900">
            <a:solidFill>
              <a:srgbClr val="FFFFFF"/>
            </a:solidFill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9" name="Címszöveg"/>
          <p:cNvSpPr txBox="1">
            <a:spLocks noGrp="1"/>
          </p:cNvSpPr>
          <p:nvPr>
            <p:ph type="title"/>
          </p:nvPr>
        </p:nvSpPr>
        <p:spPr>
          <a:xfrm>
            <a:off x="1092200" y="1854200"/>
            <a:ext cx="5918200" cy="3022600"/>
          </a:xfrm>
          <a:prstGeom prst="rect">
            <a:avLst/>
          </a:prstGeom>
          <a:effectLst/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Party LET"/>
              </a:defRPr>
            </a:lvl1pPr>
          </a:lstStyle>
          <a:p>
            <a:pPr>
              <a:defRPr>
                <a:effectLst/>
              </a:defRPr>
            </a:pPr>
            <a:r>
              <a:t>Címszöveg</a:t>
            </a:r>
          </a:p>
        </p:txBody>
      </p:sp>
      <p:sp>
        <p:nvSpPr>
          <p:cNvPr id="10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219200" y="5549900"/>
            <a:ext cx="5651500" cy="14351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11900" y="8940800"/>
            <a:ext cx="357411" cy="647700"/>
          </a:xfrm>
          <a:prstGeom prst="rect">
            <a:avLst/>
          </a:prstGeom>
          <a:effec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Savoye LET"/>
                <a:ea typeface="Savoye LET"/>
                <a:cs typeface="Savoye LET"/>
                <a:sym typeface="Savoye LE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atherbook_line-long.tiff" descr="leatherbook_line-long.tif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ímszöveg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ffectLst>
            <a:outerShdw blurRad="254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Címszöveg</a:t>
            </a:r>
          </a:p>
        </p:txBody>
      </p:sp>
      <p:sp>
        <p:nvSpPr>
          <p:cNvPr id="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1pPr>
      <a:lvl2pPr marL="13335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2pPr>
      <a:lvl3pPr marL="17780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3pPr>
      <a:lvl4pPr marL="22225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4pPr>
      <a:lvl5pPr marL="26670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5pPr>
      <a:lvl6pPr marL="30226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6pPr>
      <a:lvl7pPr marL="33782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7pPr>
      <a:lvl8pPr marL="37338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8pPr>
      <a:lvl9pPr marL="4089400" marR="0" indent="-571500" algn="l" defTabSz="584200" rtl="0" latinLnBrk="0">
        <a:lnSpc>
          <a:spcPct val="100000"/>
        </a:lnSpc>
        <a:spcBef>
          <a:spcPts val="2600"/>
        </a:spcBef>
        <a:spcAft>
          <a:spcPts val="0"/>
        </a:spcAft>
        <a:buClrTx/>
        <a:buSzPct val="35000"/>
        <a:buFont typeface="Zapf Dingbats"/>
        <a:buBlip>
          <a:blip r:embed="rId17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iki/Fogb%C3%A9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Cement_(fog%C3%A1szat)&amp;action=edit&amp;redlink=1" TargetMode="External"/><Relationship Id="rId2" Type="http://schemas.openxmlformats.org/officeDocument/2006/relationships/hyperlink" Target="http://hu.wikipedia.org/wiki/Amalg%C3%A1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hu.wikipedia.org/w/index.php?title=Inlay&amp;action=edit&amp;redlink=1" TargetMode="External"/><Relationship Id="rId4" Type="http://schemas.openxmlformats.org/officeDocument/2006/relationships/hyperlink" Target="http://hu.wikipedia.org/w/index.php?title=Kompozit_(fog%C3%A1szat)&amp;action=edit&amp;redlink=1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Kalcium-hidroxid_alap%C3%BA_cement&amp;action=edit&amp;redlink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/index.php?title=Dentin_ragaszt%C3%B3k&amp;action=edit&amp;redlink=1" TargetMode="External"/><Relationship Id="rId5" Type="http://schemas.openxmlformats.org/officeDocument/2006/relationships/hyperlink" Target="http://hu.wikipedia.org/w/index.php?title=%C3%9Cvegionom%C3%A9r_cement&amp;action=edit&amp;redlink=1" TargetMode="External"/><Relationship Id="rId4" Type="http://schemas.openxmlformats.org/officeDocument/2006/relationships/hyperlink" Target="http://hu.wikipedia.org/w/index.php?title=Cink-oxid-eugenol_cement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onzerváló fogászat II.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Konzerváló fogászat II.</a:t>
            </a:r>
          </a:p>
        </p:txBody>
      </p:sp>
      <p:sp>
        <p:nvSpPr>
          <p:cNvPr id="154" name="Szövegtörzs"/>
          <p:cNvSpPr txBox="1">
            <a:spLocks noGrp="1"/>
          </p:cNvSpPr>
          <p:nvPr>
            <p:ph type="subTitle" sz="quarter" idx="1"/>
          </p:nvPr>
        </p:nvSpPr>
        <p:spPr>
          <a:xfrm>
            <a:off x="8167606" y="6912244"/>
            <a:ext cx="3440193" cy="88555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hu-HU" dirty="0"/>
              <a:t>Szabados Tímea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eparálás befejező fázisai"/>
          <p:cNvSpPr txBox="1">
            <a:spLocks noGrp="1"/>
          </p:cNvSpPr>
          <p:nvPr>
            <p:ph type="title"/>
          </p:nvPr>
        </p:nvSpPr>
        <p:spPr>
          <a:xfrm>
            <a:off x="683820" y="800100"/>
            <a:ext cx="11773895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Preparálás befejező fázisai</a:t>
            </a:r>
          </a:p>
        </p:txBody>
      </p:sp>
      <p:sp>
        <p:nvSpPr>
          <p:cNvPr id="183" name="1. A még visszamaradt carieses dentin és vagy régi tömes eltávolítása…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11404600" cy="7366000"/>
          </a:xfrm>
          <a:prstGeom prst="rect">
            <a:avLst/>
          </a:prstGeom>
        </p:spPr>
        <p:txBody>
          <a:bodyPr/>
          <a:lstStyle/>
          <a:p>
            <a:pPr marL="685800" marR="457200" indent="-228600" defTabSz="457200">
              <a:spcBef>
                <a:spcPts val="0"/>
              </a:spcBef>
              <a:buSzTx/>
              <a:buNone/>
              <a:defRPr sz="3000" b="1" i="1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1. A még visszamaradt carieses dentin és vagy régi tömes eltávolítása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Az előbbi lépések során a szuvasodás nagy része már eltávolításra került. De az üreg alján maradhat egy bizonyos mennyiségű szuvas dentin, ezt el kell távolítani. 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200"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 szuvas dentin eltávolítása történhet:</a:t>
            </a:r>
          </a:p>
          <a:p>
            <a:pPr marL="1371600" marR="457200" indent="-228600" algn="just" defTabSz="457200">
              <a:spcBef>
                <a:spcPts val="1600"/>
              </a:spcBef>
              <a:buSzTx/>
              <a:buNone/>
              <a:tabLst>
                <a:tab pos="1371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♣	exkavátorral</a:t>
            </a:r>
          </a:p>
          <a:p>
            <a:pPr marL="1371600" marR="457200" indent="-228600" algn="just" defTabSz="457200">
              <a:spcBef>
                <a:spcPts val="1600"/>
              </a:spcBef>
              <a:buSzTx/>
              <a:buNone/>
              <a:tabLst>
                <a:tab pos="1371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♣	acél, ill wolfram-karbid gömbfúróval, alacsony fordulatszámon</a:t>
            </a:r>
          </a:p>
        </p:txBody>
      </p:sp>
    </p:spTree>
  </p:cSld>
  <p:clrMapOvr>
    <a:masterClrMapping/>
  </p:clrMapOvr>
  <p:transition spd="slow">
    <p:push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Az üvegionomer cementtömések gyorsan kopnak"/>
          <p:cNvSpPr txBox="1">
            <a:spLocks noGrp="1"/>
          </p:cNvSpPr>
          <p:nvPr>
            <p:ph type="body" idx="1"/>
          </p:nvPr>
        </p:nvSpPr>
        <p:spPr>
          <a:xfrm>
            <a:off x="2324100" y="4787900"/>
            <a:ext cx="11480800" cy="5715000"/>
          </a:xfrm>
          <a:prstGeom prst="rect">
            <a:avLst/>
          </a:prstGeom>
        </p:spPr>
        <p:txBody>
          <a:bodyPr/>
          <a:lstStyle/>
          <a:p>
            <a:pPr marL="1034142" indent="-272142">
              <a:buBlip>
                <a:blip r:embed="rId2"/>
              </a:buBlip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Az üvegionomer cementtömések gyorsan kopnak</a:t>
            </a:r>
            <a:r>
              <a:rPr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493" name="bg_2908.jpg" descr="bg_29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638300"/>
            <a:ext cx="65024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header.png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44800"/>
            <a:ext cx="127000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 carieses dentin két elkülöníthető rétegből áll:"/>
          <p:cNvSpPr txBox="1">
            <a:spLocks noGrp="1"/>
          </p:cNvSpPr>
          <p:nvPr>
            <p:ph type="title"/>
          </p:nvPr>
        </p:nvSpPr>
        <p:spPr>
          <a:xfrm>
            <a:off x="812800" y="800100"/>
            <a:ext cx="11366500" cy="1511300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44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A carieses dentin két elkülöníthető rétegből áll:</a:t>
            </a:r>
          </a:p>
        </p:txBody>
      </p:sp>
      <p:sp>
        <p:nvSpPr>
          <p:cNvPr id="186" name="1. külső fertőzött (infected)…"/>
          <p:cNvSpPr txBox="1">
            <a:spLocks noGrp="1"/>
          </p:cNvSpPr>
          <p:nvPr>
            <p:ph type="body" idx="1"/>
          </p:nvPr>
        </p:nvSpPr>
        <p:spPr>
          <a:xfrm>
            <a:off x="1104900" y="1473199"/>
            <a:ext cx="11074400" cy="7630811"/>
          </a:xfrm>
          <a:prstGeom prst="rect">
            <a:avLst/>
          </a:prstGeom>
        </p:spPr>
        <p:txBody>
          <a:bodyPr/>
          <a:lstStyle/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200" dirty="0"/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i="1" dirty="0">
                <a:solidFill>
                  <a:srgbClr val="831100"/>
                </a:solidFill>
              </a:rPr>
              <a:t>1.	külső fertőzött (infected)</a:t>
            </a:r>
            <a:r>
              <a:rPr sz="3200" dirty="0"/>
              <a:t> 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irreverzibilisen denaturált kollagént tartalmaz +baktériumokat, magasabb a víztartalma, 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caries indikátorral ezért festhető, ha leszárítjuk fényes marad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i="1" dirty="0">
                <a:solidFill>
                  <a:srgbClr val="831100"/>
                </a:solidFill>
              </a:rPr>
              <a:t>2.	belső nem fertőzött (affected)</a:t>
            </a:r>
            <a:r>
              <a:rPr sz="3200" dirty="0"/>
              <a:t> 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kollagén denaturáció reverzibilis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228600" algn="just" defTabSz="457200">
              <a:spcBef>
                <a:spcPts val="1600"/>
              </a:spcBef>
              <a:buSzTx/>
              <a:buNone/>
              <a:tabLst>
                <a:tab pos="457200" algn="l"/>
              </a:tabLst>
              <a:defRPr sz="3000" b="1">
                <a:solidFill>
                  <a:srgbClr val="3857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a felpuhult fertőzött dentin színe: puha, sárgásfehér (hasonlít az egészséges dentinhez)</a:t>
            </a:r>
          </a:p>
          <a:p>
            <a:pPr marL="457200" marR="457200" indent="-228600" algn="just" defTabSz="457200">
              <a:spcBef>
                <a:spcPts val="1600"/>
              </a:spcBef>
              <a:buSzTx/>
              <a:buNone/>
              <a:tabLst>
                <a:tab pos="457200" algn="l"/>
              </a:tabLst>
              <a:defRPr sz="3000" b="1">
                <a:solidFill>
                  <a:srgbClr val="3857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a belső nem fertőzött réteg színe: sötétbarna</a:t>
            </a:r>
          </a:p>
        </p:txBody>
      </p:sp>
      <p:pic>
        <p:nvPicPr>
          <p:cNvPr id="2" name="Picture 1" descr="0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71" y="4717440"/>
            <a:ext cx="3928647" cy="1866363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2. A pulpa védelme (ha szükséges) -pulpasapkázás…"/>
          <p:cNvSpPr txBox="1">
            <a:spLocks noGrp="1"/>
          </p:cNvSpPr>
          <p:nvPr>
            <p:ph type="body" idx="1"/>
          </p:nvPr>
        </p:nvSpPr>
        <p:spPr>
          <a:xfrm>
            <a:off x="977900" y="429803"/>
            <a:ext cx="11315700" cy="8244405"/>
          </a:xfrm>
          <a:prstGeom prst="rect">
            <a:avLst/>
          </a:prstGeom>
        </p:spPr>
        <p:txBody>
          <a:bodyPr/>
          <a:lstStyle/>
          <a:p>
            <a:pPr marL="340751" lvl="1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/>
              <a:t>2. </a:t>
            </a:r>
            <a:r>
              <a:rPr sz="3000" b="1" i="1" dirty="0"/>
              <a:t>A pulpa védelme (ha szükséges) -</a:t>
            </a:r>
            <a:r>
              <a:rPr sz="3000" dirty="0">
                <a:solidFill>
                  <a:srgbClr val="61177C"/>
                </a:solidFill>
              </a:rPr>
              <a:t>pulpasapkázás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3. Secunder tartási és ellenállási forma kialakítása (ha szükséges)</a:t>
            </a:r>
          </a:p>
          <a:p>
            <a:pPr marL="0" marR="457200" indent="0" algn="ctr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Akkor alkalmazzák, ha az elsődleges retenció nem kielégítő. Ilyenek pl: </a:t>
            </a:r>
          </a:p>
          <a:p>
            <a:pPr marL="0" marR="457200" indent="0" algn="ctr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a retenciós gödröcskék és barázdák, retenciós alávájások </a:t>
            </a:r>
            <a:r>
              <a:rPr sz="3600" i="1" dirty="0"/>
              <a:t>(megfelelően elhelyezett alámenő részek az üreg occlusalis részén),</a:t>
            </a:r>
            <a:r>
              <a:rPr sz="3600" dirty="0"/>
              <a:t> </a:t>
            </a:r>
          </a:p>
          <a:p>
            <a:pPr marL="0" marR="457200" indent="0" algn="ctr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b="1" dirty="0" err="1"/>
              <a:t>P</a:t>
            </a:r>
            <a:r>
              <a:rPr sz="3600" b="1" dirty="0" err="1"/>
              <a:t>arapulpá</a:t>
            </a:r>
            <a:r>
              <a:rPr lang="hu-HU" sz="3600" b="1" dirty="0"/>
              <a:t>l</a:t>
            </a:r>
            <a:r>
              <a:rPr sz="3600" b="1" dirty="0"/>
              <a:t>is csapo</a:t>
            </a:r>
            <a:r>
              <a:rPr sz="3600" dirty="0"/>
              <a:t>k, keskeny rések (slot) (kiterjedt üreg esetén, amalgámtömésnél, szükség lehet további retencióra a tömes elhorgonyzásához) és perem vagy szél preparálása (fémbetét esetén), ha valamely csücsköt is bevonjuk; </a:t>
            </a:r>
          </a:p>
        </p:txBody>
      </p:sp>
      <p:pic>
        <p:nvPicPr>
          <p:cNvPr id="2" name="Picture 1" descr="Csap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0" y="2911222"/>
            <a:ext cx="4330700" cy="4102100"/>
          </a:xfrm>
          <a:prstGeom prst="rect">
            <a:avLst/>
          </a:prstGeom>
        </p:spPr>
      </p:pic>
      <p:pic>
        <p:nvPicPr>
          <p:cNvPr id="3" name="Picture 2" descr="Stabil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60" y="5489757"/>
            <a:ext cx="4273205" cy="2374003"/>
          </a:xfrm>
          <a:prstGeom prst="rect">
            <a:avLst/>
          </a:prstGeom>
        </p:spPr>
      </p:pic>
      <p:pic>
        <p:nvPicPr>
          <p:cNvPr id="4" name="Picture 3" descr="TRI_STAR_1.pn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41" y="6197784"/>
            <a:ext cx="3810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4. Zománcszélek, preparált falak finírozása…"/>
          <p:cNvSpPr txBox="1">
            <a:spLocks noGrp="1"/>
          </p:cNvSpPr>
          <p:nvPr>
            <p:ph type="body" idx="1"/>
          </p:nvPr>
        </p:nvSpPr>
        <p:spPr>
          <a:xfrm>
            <a:off x="304800" y="429803"/>
            <a:ext cx="12750800" cy="91840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/>
              <a:t>4. Zománcszélek, preparált falak finírozása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Célja: 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a minél simább átmenet biztosítása az üreg szélei és a tömőanyag közt, hogy a tömőanyag minél jobban, résmentesen odatapadjon az üreg széleihez, 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és maximális ellenállás biztosítása a rágóerővel szemben a tömes és az üregfal találkozásánál.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Finírozásnál meghatározó szempont a tömőanyag. </a:t>
            </a:r>
            <a:r>
              <a:rPr dirty="0"/>
              <a:t>A különböző restaurációk eltérő simaságú felszíneket kívánnak.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b="1" dirty="0">
                <a:solidFill>
                  <a:srgbClr val="000090"/>
                </a:solidFill>
              </a:rPr>
              <a:t>	fém, esztétikus inlay, onlay </a:t>
            </a:r>
            <a:r>
              <a:rPr dirty="0"/>
              <a:t>– nagyon sima felszín kell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>
                <a:solidFill>
                  <a:srgbClr val="000090"/>
                </a:solidFill>
              </a:rPr>
              <a:t>kompozíciós tömésnél </a:t>
            </a:r>
            <a:r>
              <a:rPr dirty="0"/>
              <a:t>– szélek, falak durvábbak lehetnek (gyémántcsiszolók)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>
                <a:solidFill>
                  <a:srgbClr val="000090"/>
                </a:solidFill>
              </a:rPr>
              <a:t>amalgámnál</a:t>
            </a:r>
            <a:r>
              <a:rPr dirty="0"/>
              <a:t> – alátámasztatlan zománcszélek nem maradhatnak, nem szükséges a betétkészítésnél megkívánt simaság</a:t>
            </a:r>
          </a:p>
          <a:p>
            <a:pPr marL="45720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Legsimább felszínt a </a:t>
            </a:r>
            <a:r>
              <a:rPr b="1" i="1" dirty="0"/>
              <a:t>vídiafinírozó</a:t>
            </a:r>
            <a:r>
              <a:rPr dirty="0"/>
              <a:t> (16, 32 él)- val érhetünk 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5. Az üreg ellenőrzése, tisztítása…"/>
          <p:cNvSpPr txBox="1">
            <a:spLocks noGrp="1"/>
          </p:cNvSpPr>
          <p:nvPr>
            <p:ph type="body" idx="1"/>
          </p:nvPr>
        </p:nvSpPr>
        <p:spPr>
          <a:xfrm>
            <a:off x="1155700" y="1660602"/>
            <a:ext cx="10744200" cy="718943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600" b="1" i="1" dirty="0">
                <a:latin typeface="Times New Roman"/>
                <a:ea typeface="Times New Roman"/>
                <a:cs typeface="Times New Roman"/>
                <a:sym typeface="Times New Roman"/>
              </a:rPr>
              <a:t>5. Az üreg ellenőrzése, tisztítása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14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600" dirty="0"/>
          </a:p>
          <a:p>
            <a:pPr marL="0" marR="457200" indent="0" algn="ctr" defTabSz="457200">
              <a:spcBef>
                <a:spcPts val="60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Tisztítás során eltávolítjuk a visszamaradt dentinforgácsot.</a:t>
            </a:r>
          </a:p>
          <a:p>
            <a:pPr marL="0" marR="457200" indent="0" algn="ctr" defTabSz="457200">
              <a:spcBef>
                <a:spcPts val="60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Víz- és levegőráfúvással végezzük. (densinficiálással kapcsolatban megoszlanak a vélemények)</a:t>
            </a:r>
          </a:p>
          <a:p>
            <a:pPr marL="0" marR="457200" indent="0" algn="ctr" defTabSz="457200">
              <a:spcBef>
                <a:spcPts val="60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Ezután ellenőrzik az üreg falait, és hogy az összes szuvas dentint sikerült-e eltávolítani. </a:t>
            </a:r>
            <a:b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457200" indent="0" defTabSz="457200">
              <a:spcBef>
                <a:spcPts val="1600"/>
              </a:spcBef>
              <a:buSzTx/>
              <a:buNone/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Fontos a dentin és a zománc kezelése, primerek, bondok használata, mert ezek az anyagok lezárják a dentintubulusokat, megszüntetik a résképződés lehetőségét, és elzárják a baktériumok penetrációjának az útját.</a:t>
            </a:r>
            <a:r>
              <a:rPr sz="3600" dirty="0"/>
              <a:t> </a:t>
            </a:r>
            <a:br>
              <a:rPr sz="3600"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avitás tervezési módo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Cavitás tervezési módok</a:t>
            </a:r>
          </a:p>
        </p:txBody>
      </p:sp>
      <p:sp>
        <p:nvSpPr>
          <p:cNvPr id="198" name="konvencionális, módosított konvencionális, adhezív vagy minimálinvazív preparlási mód…"/>
          <p:cNvSpPr txBox="1">
            <a:spLocks noGrp="1"/>
          </p:cNvSpPr>
          <p:nvPr>
            <p:ph type="body" idx="1"/>
          </p:nvPr>
        </p:nvSpPr>
        <p:spPr>
          <a:xfrm>
            <a:off x="1181100" y="2628900"/>
            <a:ext cx="10972800" cy="52578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konvencionális, módosított konvencionális, adhezív vagy minimálinvazív preparlási mód</a:t>
            </a:r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választott tömőanyagtól és a caries elhelyezkedésétől függően 3 cavitástervezési módot különböztetünk meg + ezek kombinációja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 b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konvencionális,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 b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módosított konvencionális,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 b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adhezív vagy minimálinvazív preparlási mód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. Konvencionáli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1. Konvencionális:</a:t>
            </a:r>
          </a:p>
        </p:txBody>
      </p:sp>
      <p:sp>
        <p:nvSpPr>
          <p:cNvPr id="201" name="Amálgámtömés és betét készítésénél, gyökérfelszínen elhelyezkedő cariesnél alkalmazzuk.…"/>
          <p:cNvSpPr txBox="1">
            <a:spLocks noGrp="1"/>
          </p:cNvSpPr>
          <p:nvPr>
            <p:ph type="body" idx="1"/>
          </p:nvPr>
        </p:nvSpPr>
        <p:spPr>
          <a:xfrm>
            <a:off x="1460500" y="2133600"/>
            <a:ext cx="10299700" cy="52578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Amálgámtömés és betét készítésénél, gyökérfelszínen elhelyezkedő cariesnél alkalmazzuk.</a:t>
            </a:r>
            <a:endParaRPr lang="hu-HU"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400" b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Jellegzetessége a kazettaforma: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amalgámnál: az oldalfalak párhuzamos, ill occlusalis / vestibularis / oralis írányú konvergenciája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fémbetéteknél: pedig divergenciáját jelenti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2. Módosított konvencionális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117600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pPr>
              <a:defRPr>
                <a:effectLst/>
              </a:defRPr>
            </a:pPr>
            <a:r>
              <a:t>2. Módosított konvencionális</a:t>
            </a:r>
          </a:p>
        </p:txBody>
      </p:sp>
      <p:sp>
        <p:nvSpPr>
          <p:cNvPr id="204" name="Hasonló a konvencionális preparáláshoz, kiegészítve a zománcszélek ferdére csiszolásával.…"/>
          <p:cNvSpPr txBox="1">
            <a:spLocks noGrp="1"/>
          </p:cNvSpPr>
          <p:nvPr>
            <p:ph type="body" idx="1"/>
          </p:nvPr>
        </p:nvSpPr>
        <p:spPr>
          <a:xfrm>
            <a:off x="1206500" y="1943100"/>
            <a:ext cx="10502900" cy="70612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Hasonló a konvencionális preparáláshoz, kiegészítve a </a:t>
            </a:r>
            <a:r>
              <a:rPr b="1">
                <a:solidFill>
                  <a:srgbClr val="B51A00"/>
                </a:solidFill>
              </a:rPr>
              <a:t>zománcszélek ferdére csiszolásá</a:t>
            </a:r>
            <a:r>
              <a:t>val.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Pl. amalgámtöméses fog kompozíciós tömésre cserélése</a:t>
            </a:r>
          </a:p>
          <a:p>
            <a:pPr marL="0" indent="330200" algn="ctr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Party LET"/>
              </a:defRPr>
            </a:pPr>
            <a:r>
              <a:t>3.Adhezív vagy minimálinvazív preperálási mód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üreg kiterjesztését minden irányba a caries kiterjedése szabja meg.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Cél: a carieses vagy károsodott foganyag legkonzervatívabb módon történő eltávolítása.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tömes tartását a tömőanyag és a foganyag (zománc, dentin) között kialakuló mikromechanikai retenció adja.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Különleges üregalakítások:"/>
          <p:cNvSpPr txBox="1">
            <a:spLocks noGrp="1"/>
          </p:cNvSpPr>
          <p:nvPr>
            <p:ph type="title"/>
          </p:nvPr>
        </p:nvSpPr>
        <p:spPr>
          <a:xfrm>
            <a:off x="468905" y="800100"/>
            <a:ext cx="12104095" cy="11340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Különleges üregalakítások:</a:t>
            </a:r>
          </a:p>
        </p:txBody>
      </p:sp>
      <p:sp>
        <p:nvSpPr>
          <p:cNvPr id="207" name="1. Alagút (tunnel) preparálás…"/>
          <p:cNvSpPr txBox="1">
            <a:spLocks noGrp="1"/>
          </p:cNvSpPr>
          <p:nvPr>
            <p:ph type="body" idx="1"/>
          </p:nvPr>
        </p:nvSpPr>
        <p:spPr>
          <a:xfrm>
            <a:off x="889000" y="1934114"/>
            <a:ext cx="11684000" cy="7336886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160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 Alagút (tunnel) preparálás</a:t>
            </a:r>
            <a:endParaRPr b="0" dirty="0"/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kisebb approximális carieses léziók megoldására jelent alternatívát. 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Előnye </a:t>
            </a:r>
            <a:r>
              <a:rPr lang="hu-HU" dirty="0"/>
              <a:t>- </a:t>
            </a:r>
            <a:r>
              <a:rPr dirty="0"/>
              <a:t>nem szükséges a bonyolult approximalis forma rekonstrukciójával bajlódni, elegendő a caries behatolási kapuját eltakarni a restauráció idejére. 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A lézió az occlusalis barázdából, approximális irányba ferdén tartott </a:t>
            </a:r>
            <a:r>
              <a:rPr sz="3000" b="1" dirty="0"/>
              <a:t>fissurafúróval </a:t>
            </a:r>
            <a:r>
              <a:rPr sz="3000" dirty="0"/>
              <a:t>érhető el, majd </a:t>
            </a:r>
            <a:r>
              <a:rPr sz="3000" b="1" dirty="0"/>
              <a:t>kisméretű acél gömbfúróval tisztítható</a:t>
            </a:r>
            <a:r>
              <a:rPr sz="3000" dirty="0"/>
              <a:t>. Vagy alternative eszköz: mesialis, distalis felszínen alkalmazható </a:t>
            </a:r>
            <a:r>
              <a:rPr sz="3000" b="1" dirty="0"/>
              <a:t>szonoabrazív preparáló eszköz</a:t>
            </a:r>
            <a:r>
              <a:rPr sz="3000" dirty="0"/>
              <a:t>.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Különleges üregalakítás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Különleges üregalakítások:</a:t>
            </a:r>
          </a:p>
        </p:txBody>
      </p:sp>
      <p:sp>
        <p:nvSpPr>
          <p:cNvPr id="210" name="2.Rés (splot) preparálás:…"/>
          <p:cNvSpPr txBox="1">
            <a:spLocks noGrp="1"/>
          </p:cNvSpPr>
          <p:nvPr>
            <p:ph type="body" idx="1"/>
          </p:nvPr>
        </p:nvSpPr>
        <p:spPr>
          <a:xfrm>
            <a:off x="850900" y="2628900"/>
            <a:ext cx="11277600" cy="622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2.Rés (splot) preparálás: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Praemolaris és molaris fogak proximalis laesióinak ellátására alkalmazott módszer a vestibularis vagy oralis rés (splot) preparáció.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Ajánlott a preparációt </a:t>
            </a:r>
            <a:r>
              <a:rPr b="1" i="1" dirty="0"/>
              <a:t>félgömb alakú szonoabrazív preparáló fejjel kezdeni,</a:t>
            </a:r>
            <a:r>
              <a:rPr dirty="0"/>
              <a:t> mert ezeknek az eszközöknek csak egyik oldala gyémántborítású, a másik amelyik a szomszédos fog irányába tekint az sima.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Rendszerint kicsi, gömb gyémánttal kezd</a:t>
            </a:r>
            <a:r>
              <a:rPr lang="hu-HU" dirty="0"/>
              <a:t>ik</a:t>
            </a:r>
            <a:r>
              <a:rPr dirty="0"/>
              <a:t> a preparálást, és csak annyira terjeszt</a:t>
            </a:r>
            <a:r>
              <a:rPr lang="hu-HU" dirty="0"/>
              <a:t>i</a:t>
            </a:r>
            <a:r>
              <a:rPr dirty="0"/>
              <a:t>k ki, hogy elérj</a:t>
            </a:r>
            <a:r>
              <a:rPr lang="hu-HU" dirty="0"/>
              <a:t>é</a:t>
            </a:r>
            <a:r>
              <a:rPr dirty="0"/>
              <a:t>k a carieses dentint.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cariese dentin eltávolítása acél vagy vídia fúróval.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zománcszélek ferdére preparálása gyémánt gömbbel.</a:t>
            </a:r>
          </a:p>
          <a:p>
            <a:pPr marL="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Tömés: kompozit, amalgam.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vitás alakítás lépése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Cavitás alakítás lépései</a:t>
            </a:r>
          </a:p>
        </p:txBody>
      </p:sp>
      <p:sp>
        <p:nvSpPr>
          <p:cNvPr id="157" name="Az üregalakítás lépéseit Black dolgozta ki 1889-ben.…"/>
          <p:cNvSpPr txBox="1">
            <a:spLocks noGrp="1"/>
          </p:cNvSpPr>
          <p:nvPr>
            <p:ph type="body" idx="1"/>
          </p:nvPr>
        </p:nvSpPr>
        <p:spPr>
          <a:xfrm>
            <a:off x="1104900" y="2628899"/>
            <a:ext cx="10020300" cy="6162527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üregalakítás lépéseit</a:t>
            </a:r>
            <a:r>
              <a:rPr b="1" dirty="0"/>
              <a:t> Black</a:t>
            </a:r>
            <a:r>
              <a:rPr dirty="0"/>
              <a:t> dolgozta ki 1889-ben. 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lépések ma is alapját képezik a preparálásnak, bár jelentős módosuláson ment keresztül.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preparálás egymást szigorúan követő lépésekből áll.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A preparálás két fázisra oszlik:</a:t>
            </a:r>
          </a:p>
          <a:p>
            <a:pPr marL="685800" marR="457200" indent="-228600" algn="ctr" defTabSz="457200">
              <a:spcBef>
                <a:spcPts val="0"/>
              </a:spcBef>
              <a:buSzTx/>
              <a:buNone/>
              <a:defRPr sz="30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1.	Kezdeti fazis</a:t>
            </a:r>
          </a:p>
          <a:p>
            <a:pPr marL="685800" marR="457200" indent="-228600" algn="ctr" defTabSz="457200">
              <a:spcBef>
                <a:spcPts val="0"/>
              </a:spcBef>
              <a:buSzTx/>
              <a:buNone/>
              <a:defRPr sz="30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2.	Befejező fázis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ömőanyagokkal szembeni elvárások:"/>
          <p:cNvSpPr txBox="1">
            <a:spLocks noGrp="1"/>
          </p:cNvSpPr>
          <p:nvPr>
            <p:ph type="title"/>
          </p:nvPr>
        </p:nvSpPr>
        <p:spPr>
          <a:xfrm>
            <a:off x="342900" y="-12700"/>
            <a:ext cx="10782300" cy="1765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800" dirty="0"/>
              <a:t>Tömőanyagokkal szembeni elvárások</a:t>
            </a:r>
            <a:endParaRPr dirty="0"/>
          </a:p>
        </p:txBody>
      </p:sp>
      <p:sp>
        <p:nvSpPr>
          <p:cNvPr id="213" name="- ne fejtsen ki káros hatást a környező szövetekre, távolabbi szervekre…"/>
          <p:cNvSpPr txBox="1">
            <a:spLocks noGrp="1"/>
          </p:cNvSpPr>
          <p:nvPr>
            <p:ph type="body" idx="1"/>
          </p:nvPr>
        </p:nvSpPr>
        <p:spPr>
          <a:xfrm>
            <a:off x="850900" y="1651000"/>
            <a:ext cx="11049000" cy="75692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- ne fejtsen ki káros hatást a környező szövetekre, távolabbi szervekre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 allergizáljon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 legyen toxicus, mutagen, carcinogen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szilárd és kopásálló, de megfelelően rugalmas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térfogatálló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lehetőleg kémiailag kössön a fog szöveteihez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jó és tartós széli záródást biztosítson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ellenálljon a szájban előforduló folyadékoknak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kémiailag közömbös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célszerű, ha rossz hővezető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hőtágulása legyen azonos a fogéval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esztétikus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jó legyen a színstabilitása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legyen cariesprotektív hatású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tartós tömések készülhessenek belőle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könnyen alkalmazható és felhasználható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lehetőleg kevésbé drága (olcsó) legyen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ömőanyagok csoportosításai:"/>
          <p:cNvSpPr txBox="1">
            <a:spLocks noGrp="1"/>
          </p:cNvSpPr>
          <p:nvPr>
            <p:ph type="title"/>
          </p:nvPr>
        </p:nvSpPr>
        <p:spPr>
          <a:xfrm>
            <a:off x="1130300" y="800100"/>
            <a:ext cx="99949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Tömőanyagok csoportosításai:</a:t>
            </a:r>
          </a:p>
        </p:txBody>
      </p:sp>
      <p:sp>
        <p:nvSpPr>
          <p:cNvPr id="216" name="1. Élettartam alapján – ideiglenes, hosszú távú ideiglenes, végleges (definitív)…"/>
          <p:cNvSpPr txBox="1">
            <a:spLocks noGrp="1"/>
          </p:cNvSpPr>
          <p:nvPr>
            <p:ph type="body" idx="1"/>
          </p:nvPr>
        </p:nvSpPr>
        <p:spPr>
          <a:xfrm>
            <a:off x="1130300" y="1981200"/>
            <a:ext cx="10642600" cy="7048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457200" indent="-241300" algn="just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1E57"/>
                </a:solidFill>
              </a:rPr>
              <a:t>1.	Élettartam alapján</a:t>
            </a:r>
            <a:r>
              <a:t> – ideiglenes, hosszú távú ideiglenes, végleges (definitív)</a:t>
            </a:r>
          </a:p>
          <a:p>
            <a:pPr marL="469900" marR="457200" indent="-241300" algn="just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1E57"/>
                </a:solidFill>
              </a:rPr>
              <a:t>2.	Hol keményedik meg</a:t>
            </a:r>
            <a:r>
              <a:t> – ha a cavitásban, akkor </a:t>
            </a:r>
            <a:r>
              <a:rPr>
                <a:solidFill>
                  <a:srgbClr val="61177C"/>
                </a:solidFill>
              </a:rPr>
              <a:t>plasztikus</a:t>
            </a:r>
            <a:r>
              <a:t> tömőanyag, ha szilárd állapotba kerül a cavitásba akkor </a:t>
            </a:r>
            <a:r>
              <a:rPr>
                <a:solidFill>
                  <a:srgbClr val="7B219F"/>
                </a:solidFill>
              </a:rPr>
              <a:t>betét</a:t>
            </a:r>
          </a:p>
          <a:p>
            <a:pPr marL="469900" marR="457200" indent="-241300" algn="just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1E57"/>
                </a:solidFill>
              </a:rPr>
              <a:t>3.	Fogszínű-e vagy sem</a:t>
            </a:r>
            <a:r>
              <a:t> – esztétikus, nem esztétikus</a:t>
            </a:r>
          </a:p>
          <a:p>
            <a:pPr marL="469900" marR="457200" indent="-241300" algn="just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1E57"/>
                </a:solidFill>
              </a:rPr>
              <a:t>4.	Retenció szempontjából</a:t>
            </a:r>
            <a:r>
              <a:t> – makro-, vagy mikroretencióval rögzül-e (kell-e bondanyagot alkalmazni vagy sem)</a:t>
            </a:r>
          </a:p>
          <a:p>
            <a:pPr marL="469900" marR="457200" indent="-241300" algn="just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1E57"/>
                </a:solidFill>
              </a:rPr>
              <a:t>5.	Anyagtani szempontból</a:t>
            </a:r>
            <a:r>
              <a:t> – fém, kerámia, polimerek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deiglenes tömőanyag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Ideiglenes tömőanyagok:</a:t>
            </a:r>
          </a:p>
        </p:txBody>
      </p:sp>
      <p:sp>
        <p:nvSpPr>
          <p:cNvPr id="219" name="Követelményeik:…"/>
          <p:cNvSpPr txBox="1">
            <a:spLocks noGrp="1"/>
          </p:cNvSpPr>
          <p:nvPr>
            <p:ph type="body" idx="1"/>
          </p:nvPr>
        </p:nvSpPr>
        <p:spPr>
          <a:xfrm>
            <a:off x="1879600" y="1676400"/>
            <a:ext cx="9245600" cy="62103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None/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Követelményeik: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 fejtsen ki káros hatást a környező szövetekre, távolabbi szervezetre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megfelelően szilárd és kopásálló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kémiailag közömbös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rossz hővezető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esztétikus legyen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könnyen alkalmazható és könnyen eltávolítható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megfelelően tartós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olcsó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 felhasználás körülményei határozzák meg az alkalmazható anyag jellemzői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760200" cy="18288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>
              <a:defRPr>
                <a:effectLst/>
              </a:defRPr>
            </a:pPr>
            <a:r>
              <a:t>A felhasználás körülményei határozzák meg az alkalmazható anyag jellemzőit</a:t>
            </a:r>
          </a:p>
        </p:txBody>
      </p:sp>
      <p:sp>
        <p:nvSpPr>
          <p:cNvPr id="222" name="1. Ha rövid időre kell – paszta formájú nedvességre keményedő gyári készítményt alkalmazunk…"/>
          <p:cNvSpPr txBox="1">
            <a:spLocks noGrp="1"/>
          </p:cNvSpPr>
          <p:nvPr>
            <p:ph type="body" idx="1"/>
          </p:nvPr>
        </p:nvSpPr>
        <p:spPr>
          <a:xfrm>
            <a:off x="1041400" y="2628900"/>
            <a:ext cx="10985500" cy="52578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C081B"/>
                </a:solidFill>
              </a:rPr>
              <a:t>1.	Ha rövid időre kell</a:t>
            </a:r>
            <a:r>
              <a:t> – paszta formájú nedvességre keményedő gyári készítményt alkalmazunk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C081B"/>
                </a:solidFill>
              </a:rPr>
              <a:t>2.	Endodonciai kezelések során</a:t>
            </a:r>
            <a:r>
              <a:t> – fontos a jó széli záródás, hogy a gyökércstornába a szájüregből ne jussanak be a baktériumok – üvegionomer, ill cink-oxid eugenol cement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C081B"/>
                </a:solidFill>
              </a:rPr>
              <a:t>3.	Betétek készítésénél</a:t>
            </a:r>
            <a:r>
              <a:t> – fontos a könnyű és maradéktalan eltávolítás – fényrekötő ideiglenes kompozit, vagy rúd formájában kapható gutta-percha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deiglenes tömőanyag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>
              <a:defRPr>
                <a:effectLst/>
              </a:defRPr>
            </a:pPr>
            <a:r>
              <a:t>Ideiglenes tömőanyagok:</a:t>
            </a:r>
          </a:p>
        </p:txBody>
      </p:sp>
      <p:sp>
        <p:nvSpPr>
          <p:cNvPr id="225" name="- M+W Proviso: Cinkoxid-műanyag bázisú, fluor tartalmú önkötő ideiglenes tömőanyag. Tixotrop tulajdonságának köszönhetően tökéletesen adaptálható a kavitás falához. Eugenolmentes, a szájban gyorsan köt, ellenáll a rágóerőnek.…"/>
          <p:cNvSpPr txBox="1">
            <a:spLocks noGrp="1"/>
          </p:cNvSpPr>
          <p:nvPr>
            <p:ph type="body" idx="1"/>
          </p:nvPr>
        </p:nvSpPr>
        <p:spPr>
          <a:xfrm>
            <a:off x="914400" y="2082800"/>
            <a:ext cx="11176000" cy="52578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M+W Proviso:</a:t>
            </a: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Cinkoxid-műanyag bázisú, fluor tartalmú önkötő ideiglenes tömőanyag. Tixotrop tulajdonságának köszönhetően tökéletesen adaptálható a kavitás falához. Eugenolmentes, a szájban gyorsan köt, ellenáll a rágóerőnek.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CAVIT:</a:t>
            </a: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Röntgenezhető ideiglenes tömőanyag, három különböző keménységben: Cavit, Cavit-W, Cavit-G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CLIP:</a:t>
            </a: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Egykomponensű, fényrekötő ideiglenes tömőanyag. Mivel egy darabban eltávolítható, különösen alkalmas az inlay/onlay technikára. A Clip F fluoridot ad le.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COLTOSOL F:</a:t>
            </a:r>
            <a:r>
              <a: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Eugenolmentes, nedves közegben önkötő ideiglenes tömőanyag. Fluoridot ad le, röntgenezhető.</a:t>
            </a:r>
          </a:p>
        </p:txBody>
      </p:sp>
      <p:pic>
        <p:nvPicPr>
          <p:cNvPr id="226" name="08093cavitG.jpg" descr="08093cavit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5969000"/>
            <a:ext cx="2628901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- DUO TEMP: Dual kötésű, eugenolmentes, röntgenopak, cinkoxid/cinkszulfát bázisú, fehér ideiglenes tömőanyag. A 40 mádosperces megvilágítás után már terhelheti is a páciens a fogtömést, ami nyállal keveredve is szilárdul.…"/>
          <p:cNvSpPr txBox="1">
            <a:spLocks noGrp="1"/>
          </p:cNvSpPr>
          <p:nvPr>
            <p:ph type="body" idx="1"/>
          </p:nvPr>
        </p:nvSpPr>
        <p:spPr>
          <a:xfrm>
            <a:off x="622300" y="520700"/>
            <a:ext cx="11658600" cy="7366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/>
              <a:t>DUO TEMP:</a:t>
            </a:r>
            <a:r>
              <a:rPr dirty="0"/>
              <a:t> Dual kötésű, eugenolmentes, röntgenopak, cinkoxid/cinkszulfát bázisú, fehér ideiglenes tömőanyag. A 40 mádosperces megvilágítás után már terhelheti is a páciens a fogtömést, ami nyállal keveredve is szilárdul.</a:t>
            </a:r>
            <a:endParaRPr lang="hu-HU" dirty="0"/>
          </a:p>
          <a:p>
            <a:pPr marL="0" indent="0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/>
              <a:t>Esco Temp:</a:t>
            </a:r>
            <a:r>
              <a:rPr dirty="0"/>
              <a:t> Fényrekötő, egykomponensű ideiglenes tömőanyag inlay és onlay restaurációkhoz. A polimerizáció után is rugalmas marad, így a preparációs határok károsítása nélkül könnyen eltávolítható.</a:t>
            </a:r>
            <a:endParaRPr lang="hu-HU"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/>
              <a:t>FERMIN</a:t>
            </a:r>
            <a:r>
              <a:rPr dirty="0"/>
              <a:t> Használatra kész, szájüregben (nedves közeg) önkötő, ideiglenes tömőanyag. Kiváló kötési erővel bír a kavitásban. Könnyen eltávolítható.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- GUTTAPERCHA RÚD: Egyszerűen feldolgozható guttapercha rudak, kavitások ideiglenes lezárására. Nem irritálja a pulpát, jó peremzárást nyújt. Színe: fehér.…"/>
          <p:cNvSpPr txBox="1">
            <a:spLocks noGrp="1"/>
          </p:cNvSpPr>
          <p:nvPr>
            <p:ph type="body" idx="1"/>
          </p:nvPr>
        </p:nvSpPr>
        <p:spPr>
          <a:xfrm>
            <a:off x="825500" y="1041400"/>
            <a:ext cx="11239500" cy="76996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4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GUTTAPERCHA RÚD: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Egyszerűen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feldolgozható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guttapercha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rudak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kavitások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ideiglenes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lezárására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irritálja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pulpát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peremzárást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nyújt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Színe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fehér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hu-H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SzTx/>
              <a:buNone/>
              <a:defRPr sz="34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PROVIS: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Műanyag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alapú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ideiglenes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tömőanyag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Kiválóan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köt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nedves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dentinhez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irritálja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pulpát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Cink-oxidot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tartalmaz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Szondával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vagy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exkavátorral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könnyen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eltávolítható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hu-H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TELIO CS INLAY/ONLAY: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fényrekötő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egykomponensű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ideiglenes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tömőanyag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II-es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osztályú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kavitások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ellátásához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ideiglenes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cement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használata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nélkül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233" name="telio_cs_inlay_onlay.jpg" descr="telio_cs_inlay_on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851" y="154543"/>
            <a:ext cx="2282327" cy="1712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Alábélelés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2726" y="2628900"/>
            <a:ext cx="10608986" cy="5257800"/>
          </a:xfrm>
        </p:spPr>
        <p:txBody>
          <a:bodyPr/>
          <a:lstStyle/>
          <a:p>
            <a:pPr marL="457200" marR="457200" indent="-228600" algn="ctr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400" dirty="0" err="1"/>
              <a:t>Megvédik</a:t>
            </a:r>
            <a:r>
              <a:rPr lang="en-US" sz="4400" dirty="0"/>
              <a:t> a </a:t>
            </a:r>
            <a:r>
              <a:rPr lang="en-US" sz="4400" u="sng" dirty="0">
                <a:hlinkClick r:id="rId2"/>
              </a:rPr>
              <a:t>fogbelet</a:t>
            </a:r>
            <a:r>
              <a:rPr lang="en-US" sz="4400" dirty="0"/>
              <a:t> a </a:t>
            </a:r>
            <a:r>
              <a:rPr lang="en-US" sz="4400" dirty="0" err="1"/>
              <a:t>végleges</a:t>
            </a:r>
            <a:r>
              <a:rPr lang="en-US" sz="4400" dirty="0"/>
              <a:t> </a:t>
            </a:r>
            <a:r>
              <a:rPr lang="en-US" sz="4400" dirty="0" err="1"/>
              <a:t>tömőanyagok</a:t>
            </a:r>
            <a:r>
              <a:rPr lang="en-US" sz="4400" dirty="0"/>
              <a:t> </a:t>
            </a:r>
            <a:r>
              <a:rPr lang="en-US" sz="4400" dirty="0" err="1"/>
              <a:t>közvetítette</a:t>
            </a:r>
            <a:r>
              <a:rPr lang="en-US" sz="4400" dirty="0"/>
              <a:t> </a:t>
            </a:r>
            <a:r>
              <a:rPr lang="en-US" sz="4400" dirty="0" err="1"/>
              <a:t>vegyi</a:t>
            </a:r>
            <a:r>
              <a:rPr lang="en-US" sz="4400" dirty="0"/>
              <a:t> </a:t>
            </a:r>
            <a:r>
              <a:rPr lang="en-US" sz="4400" dirty="0" err="1"/>
              <a:t>és</a:t>
            </a:r>
            <a:r>
              <a:rPr lang="en-US" sz="4400" dirty="0"/>
              <a:t> </a:t>
            </a:r>
            <a:r>
              <a:rPr lang="en-US" sz="4400" dirty="0" err="1"/>
              <a:t>hő</a:t>
            </a:r>
            <a:r>
              <a:rPr lang="en-US" sz="4400" dirty="0"/>
              <a:t> </a:t>
            </a:r>
            <a:r>
              <a:rPr lang="en-US" sz="4400" dirty="0" err="1"/>
              <a:t>károsodásoktól</a:t>
            </a:r>
            <a:endParaRPr lang="en-US" sz="4400" dirty="0"/>
          </a:p>
          <a:p>
            <a:pPr marL="457200" marR="457200" indent="-228600" algn="ctr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400" dirty="0" err="1"/>
              <a:t>Dentintubulusok</a:t>
            </a:r>
            <a:r>
              <a:rPr lang="en-US" sz="4400" dirty="0"/>
              <a:t> </a:t>
            </a:r>
            <a:r>
              <a:rPr lang="en-US" sz="4400" dirty="0" err="1"/>
              <a:t>hermetikus</a:t>
            </a:r>
            <a:r>
              <a:rPr lang="en-US" sz="4400" dirty="0"/>
              <a:t> </a:t>
            </a:r>
            <a:r>
              <a:rPr lang="en-US" sz="4400" dirty="0" err="1"/>
              <a:t>lezárása</a:t>
            </a:r>
            <a:r>
              <a:rPr lang="en-US" sz="4400" dirty="0"/>
              <a:t> (</a:t>
            </a:r>
            <a:r>
              <a:rPr lang="en-US" sz="4400" dirty="0" err="1"/>
              <a:t>bondanyaggal</a:t>
            </a:r>
            <a:r>
              <a:rPr lang="en-US" sz="4400" dirty="0"/>
              <a:t>, </a:t>
            </a:r>
            <a:r>
              <a:rPr lang="en-US" sz="4400" dirty="0" err="1"/>
              <a:t>alábéleléssel</a:t>
            </a:r>
            <a:r>
              <a:rPr lang="en-US" sz="4400" dirty="0"/>
              <a:t>) (</a:t>
            </a:r>
            <a:r>
              <a:rPr lang="en-US" sz="4400" dirty="0" err="1"/>
              <a:t>az</a:t>
            </a:r>
            <a:r>
              <a:rPr lang="en-US" sz="4400" dirty="0"/>
              <a:t> </a:t>
            </a:r>
            <a:r>
              <a:rPr lang="en-US" sz="4400" dirty="0" err="1"/>
              <a:t>üreg</a:t>
            </a:r>
            <a:r>
              <a:rPr lang="en-US" sz="4400" dirty="0"/>
              <a:t> </a:t>
            </a:r>
            <a:r>
              <a:rPr lang="en-US" sz="4400" dirty="0" err="1"/>
              <a:t>fala</a:t>
            </a:r>
            <a:r>
              <a:rPr lang="en-US" sz="4400" dirty="0"/>
              <a:t> </a:t>
            </a:r>
            <a:r>
              <a:rPr lang="en-US" sz="4400" dirty="0" err="1"/>
              <a:t>és</a:t>
            </a:r>
            <a:r>
              <a:rPr lang="en-US" sz="4400" dirty="0"/>
              <a:t> a </a:t>
            </a:r>
            <a:r>
              <a:rPr lang="en-US" sz="4400" dirty="0" err="1"/>
              <a:t>tömes</a:t>
            </a:r>
            <a:r>
              <a:rPr lang="en-US" sz="4400" dirty="0"/>
              <a:t> </a:t>
            </a:r>
            <a:r>
              <a:rPr lang="en-US" sz="4400" dirty="0" err="1"/>
              <a:t>közötti</a:t>
            </a:r>
            <a:r>
              <a:rPr lang="en-US" sz="4400" dirty="0"/>
              <a:t> </a:t>
            </a:r>
            <a:r>
              <a:rPr lang="en-US" sz="4400" dirty="0" err="1"/>
              <a:t>keskeny</a:t>
            </a:r>
            <a:r>
              <a:rPr lang="en-US" sz="4400" dirty="0"/>
              <a:t> </a:t>
            </a:r>
            <a:r>
              <a:rPr lang="en-US" sz="4400" dirty="0" err="1"/>
              <a:t>rés</a:t>
            </a:r>
            <a:r>
              <a:rPr lang="en-US" sz="4400" dirty="0"/>
              <a:t> </a:t>
            </a:r>
            <a:r>
              <a:rPr lang="en-US" sz="4400" dirty="0" err="1"/>
              <a:t>megszüntetése</a:t>
            </a:r>
            <a:r>
              <a:rPr lang="en-U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60407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lábélelés"/>
          <p:cNvSpPr txBox="1">
            <a:spLocks noGrp="1"/>
          </p:cNvSpPr>
          <p:nvPr>
            <p:ph type="title"/>
          </p:nvPr>
        </p:nvSpPr>
        <p:spPr>
          <a:xfrm>
            <a:off x="1879600" y="254000"/>
            <a:ext cx="9245600" cy="1371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6000" dirty="0"/>
              <a:t>Alábélelés</a:t>
            </a:r>
          </a:p>
        </p:txBody>
      </p:sp>
      <p:sp>
        <p:nvSpPr>
          <p:cNvPr id="236" name="- megvédik a fogbelet a végleges tömőanyagok közvetítette vegyi és hő károsodásoktól…"/>
          <p:cNvSpPr txBox="1">
            <a:spLocks noGrp="1"/>
          </p:cNvSpPr>
          <p:nvPr>
            <p:ph type="body" idx="1"/>
          </p:nvPr>
        </p:nvSpPr>
        <p:spPr>
          <a:xfrm>
            <a:off x="1130300" y="1625600"/>
            <a:ext cx="11010900" cy="7620000"/>
          </a:xfrm>
          <a:prstGeom prst="rect">
            <a:avLst/>
          </a:prstGeom>
        </p:spPr>
        <p:txBody>
          <a:bodyPr/>
          <a:lstStyle/>
          <a:p>
            <a:pPr marL="228600" marR="457200" indent="0" defTabSz="457200">
              <a:spcBef>
                <a:spcPts val="0"/>
              </a:spcBef>
              <a:buSzTx/>
              <a:buNone/>
              <a:defRPr sz="3400" b="1" u="sng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Oka: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mély szuvasodás esetén megvédi a pulpát a fizikai hatásoktól, hőhatásoktól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hőszigetelés – amalgam, fémbetét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gyógyhatás van a pulpára – gyulladást csökkent, dentinhíd kialakulását elősegíti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dire</a:t>
            </a:r>
            <a:r>
              <a:rPr lang="hu-HU" dirty="0"/>
              <a:t>k</a:t>
            </a:r>
            <a:r>
              <a:rPr dirty="0"/>
              <a:t>t pulpasapkázás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dentintubulusok lezárása – olyan tömőanyagoknál, ahol a széli záródás rossz, vagy amelyeket bondozás nélkül használunk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betét készítésénél alámenősrészek feltöltése</a:t>
            </a:r>
          </a:p>
          <a:p>
            <a:pPr marL="457200" marR="457200" indent="-228600" defTabSz="457200">
              <a:spcBef>
                <a:spcPts val="600"/>
              </a:spcBef>
              <a:buSzTx/>
              <a:buNone/>
              <a:tabLst>
                <a:tab pos="45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takarékosság – csökk</a:t>
            </a:r>
            <a:r>
              <a:rPr lang="hu-HU" dirty="0"/>
              <a:t>e</a:t>
            </a:r>
            <a:r>
              <a:rPr dirty="0"/>
              <a:t>ntve a betétkészítéshez szükséges pl arany mennyiségét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z alábélelés vastagsága alapján csoprtosítjuk az anyagokat"/>
          <p:cNvSpPr txBox="1">
            <a:spLocks noGrp="1"/>
          </p:cNvSpPr>
          <p:nvPr>
            <p:ph type="title"/>
          </p:nvPr>
        </p:nvSpPr>
        <p:spPr>
          <a:xfrm>
            <a:off x="381000" y="355600"/>
            <a:ext cx="11836400" cy="30861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400" dirty="0"/>
              <a:t>Az alábélelés vastagsága alapján csoprtosítjuk az anyagokat</a:t>
            </a:r>
          </a:p>
        </p:txBody>
      </p:sp>
      <p:sp>
        <p:nvSpPr>
          <p:cNvPr id="239" name="1.Lakkok:…"/>
          <p:cNvSpPr txBox="1">
            <a:spLocks noGrp="1"/>
          </p:cNvSpPr>
          <p:nvPr>
            <p:ph type="body" idx="1"/>
          </p:nvPr>
        </p:nvSpPr>
        <p:spPr>
          <a:xfrm>
            <a:off x="1293468" y="2961021"/>
            <a:ext cx="9245600" cy="56642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i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45720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1.</a:t>
            </a:r>
            <a:r>
              <a:rPr dirty="0"/>
              <a:t>Lakkok:</a:t>
            </a:r>
          </a:p>
          <a:p>
            <a:pPr marL="45720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0,1-0,5 mm réteg, alkalmasak a dentintubulusok lezárására, hatékonyak a kémiai ágensek ellen, de nem nyújtanak védelmet a fizikai pl. hőhatás ellen.</a:t>
            </a:r>
          </a:p>
          <a:p>
            <a:pPr marL="45720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45720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2. </a:t>
            </a:r>
            <a:r>
              <a:rPr dirty="0"/>
              <a:t>Linerek:</a:t>
            </a:r>
          </a:p>
          <a:p>
            <a:pPr marL="45720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rétegvastagság kevesebb mint 1, de több mint 0,2 mm</a:t>
            </a:r>
          </a:p>
          <a:p>
            <a:pPr marL="45720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Kálcium-hidroxid preparátumok vagy üvegionomer cementek</a:t>
            </a:r>
          </a:p>
        </p:txBody>
      </p:sp>
      <p:pic>
        <p:nvPicPr>
          <p:cNvPr id="240" name="Copal Varnish.jpg" descr="Copal Varn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97" y="2694422"/>
            <a:ext cx="2527300" cy="189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tms.jpg" descr="t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5569513"/>
            <a:ext cx="27940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. Kezdeti fazis:…"/>
          <p:cNvSpPr txBox="1">
            <a:spLocks noGrp="1"/>
          </p:cNvSpPr>
          <p:nvPr>
            <p:ph type="body" idx="1"/>
          </p:nvPr>
        </p:nvSpPr>
        <p:spPr>
          <a:xfrm>
            <a:off x="1244600" y="1168400"/>
            <a:ext cx="10464800" cy="7543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1.	Kezdeti fazis:</a:t>
            </a:r>
            <a:endParaRPr b="1">
              <a:solidFill>
                <a:srgbClr val="000000"/>
              </a:solidFill>
            </a:endParaRP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solidFill>
                <a:srgbClr val="000000"/>
              </a:solidFill>
            </a:endParaRP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a.	üreg feltárása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b.	kezdeti mélység és az üreg határainak meghatározása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	primer tartási és ellenállási forma kialakítása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	kényelmes hozzáférés biztosítása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defTabSz="457200">
              <a:spcBef>
                <a:spcPts val="0"/>
              </a:spcBef>
              <a:buSzTx/>
              <a:buNone/>
              <a:defRPr sz="3000" b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Befejező fazis:</a:t>
            </a:r>
          </a:p>
          <a:p>
            <a:pPr marL="457200" marR="457200" indent="0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a.	a még visszamaradt carieses dentin és / vagy régi tömes eltávolítása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b.	a pulpa védelme (ha szükséges)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	secunder tartási és ellenállási forma kialakítása (ha szükséges)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a.	preparált falak finírozása</a:t>
            </a:r>
          </a:p>
          <a:p>
            <a:pPr marL="9144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b.	az üreg ellenőrzése, tisztítása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3. Alaptömés (base):…"/>
          <p:cNvSpPr txBox="1">
            <a:spLocks noGrp="1"/>
          </p:cNvSpPr>
          <p:nvPr>
            <p:ph type="body" idx="1"/>
          </p:nvPr>
        </p:nvSpPr>
        <p:spPr>
          <a:xfrm>
            <a:off x="1211339" y="1727200"/>
            <a:ext cx="9913861" cy="6159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 </a:t>
            </a:r>
            <a:r>
              <a:rPr b="1" dirty="0"/>
              <a:t>Alaptömés (base):</a:t>
            </a:r>
            <a:endParaRPr lang="hu-HU" b="1" dirty="0"/>
          </a:p>
          <a:p>
            <a:pPr marL="0" indent="0" algn="ctr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marL="45720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1-2mm a bevitt anyag vastagsága</a:t>
            </a:r>
            <a:endParaRPr lang="hu-HU" dirty="0"/>
          </a:p>
          <a:p>
            <a:pPr marL="45720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Cinkoxi-foszfát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Cink-oxid-eugenol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Polikarboxilát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Kálcium-hidroxid tartalmú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Kálcium-foszfát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Üvegionomer cement</a:t>
            </a:r>
          </a:p>
          <a:p>
            <a:pPr marL="457200" marR="457200" indent="-22860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Vinil-polifoszfonát cement</a:t>
            </a:r>
          </a:p>
        </p:txBody>
      </p:sp>
    </p:spTree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Végleges tömőanyag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Végleges tömőanyagok:</a:t>
            </a:r>
          </a:p>
        </p:txBody>
      </p:sp>
      <p:sp>
        <p:nvSpPr>
          <p:cNvPr id="247" name="A tömés legnagyobb tömegét kitevő anyagok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spcBef>
                <a:spcPts val="60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tömés legnagyobb tömegét kitevő anyagok</a:t>
            </a:r>
          </a:p>
          <a:p>
            <a:pPr marL="0" marR="457200" indent="0" defTabSz="457200">
              <a:spcBef>
                <a:spcPts val="60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u="sng" dirty="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 technika:</a:t>
            </a:r>
            <a:r>
              <a:rPr sz="3000" b="1" dirty="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Képlékeny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formában fogba kerülők:</a:t>
            </a:r>
          </a:p>
          <a:p>
            <a:pPr marL="914400" marR="457200" indent="-914400" defTabSz="457200">
              <a:spcBef>
                <a:spcPts val="100"/>
              </a:spcBef>
              <a:buSzTx/>
              <a:buNone/>
              <a:tabLst>
                <a:tab pos="596900" algn="l"/>
                <a:tab pos="914400" algn="l"/>
              </a:tabLst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0" dirty="0"/>
              <a:t>1.	</a:t>
            </a:r>
            <a:r>
              <a:rPr sz="3000" dirty="0">
                <a:hlinkClick r:id="rId2"/>
              </a:rPr>
              <a:t>amalgám</a:t>
            </a:r>
            <a:endParaRPr sz="3000" dirty="0"/>
          </a:p>
          <a:p>
            <a:pPr marL="914400" marR="457200" indent="-914400" defTabSz="457200">
              <a:spcBef>
                <a:spcPts val="100"/>
              </a:spcBef>
              <a:buSzTx/>
              <a:buNone/>
              <a:tabLst>
                <a:tab pos="596900" algn="l"/>
                <a:tab pos="914400" algn="l"/>
              </a:tabLst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0" dirty="0"/>
              <a:t>2.	</a:t>
            </a:r>
            <a:r>
              <a:rPr sz="3000" dirty="0">
                <a:hlinkClick r:id="rId3"/>
              </a:rPr>
              <a:t>cementek</a:t>
            </a:r>
            <a:endParaRPr sz="3000" dirty="0"/>
          </a:p>
          <a:p>
            <a:pPr marL="914400" marR="457200" indent="-914400" defTabSz="457200">
              <a:spcBef>
                <a:spcPts val="100"/>
              </a:spcBef>
              <a:buSzTx/>
              <a:buNone/>
              <a:tabLst>
                <a:tab pos="596900" algn="l"/>
                <a:tab pos="914400" algn="l"/>
              </a:tabLst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0" dirty="0"/>
              <a:t>3.	</a:t>
            </a:r>
            <a:r>
              <a:rPr sz="3000" dirty="0">
                <a:hlinkClick r:id="rId4"/>
              </a:rPr>
              <a:t>kompozitok</a:t>
            </a:r>
            <a:endParaRPr sz="3000" dirty="0"/>
          </a:p>
          <a:p>
            <a:pPr marL="914400" marR="457200" indent="-914400" defTabSz="457200">
              <a:spcBef>
                <a:spcPts val="100"/>
              </a:spcBef>
              <a:buSzTx/>
              <a:buNone/>
              <a:tabLst>
                <a:tab pos="596900" algn="l"/>
                <a:tab pos="914400" algn="l"/>
              </a:tabLst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4.	kompomerek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596900" algn="l"/>
                <a:tab pos="914400" algn="l"/>
              </a:tabLst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u="sng" dirty="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Indirekt technika:</a:t>
            </a:r>
            <a:r>
              <a:rPr sz="3000" b="1" dirty="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Szilárd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formában, becementezéssel a fogba kerülők: </a:t>
            </a:r>
            <a:r>
              <a:rPr sz="3000" b="1" u="sng" dirty="0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inlayek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, onlay, overlay</a:t>
            </a: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7239000"/>
            <a:ext cx="32385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lábélelések anyaga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Alábélelések anyagai:</a:t>
            </a:r>
          </a:p>
        </p:txBody>
      </p:sp>
      <p:sp>
        <p:nvSpPr>
          <p:cNvPr id="250" name="1. Cinkoxi-foszfát cement:…"/>
          <p:cNvSpPr txBox="1">
            <a:spLocks noGrp="1"/>
          </p:cNvSpPr>
          <p:nvPr>
            <p:ph type="body" idx="1"/>
          </p:nvPr>
        </p:nvSpPr>
        <p:spPr>
          <a:xfrm>
            <a:off x="850900" y="1719212"/>
            <a:ext cx="11493500" cy="8047088"/>
          </a:xfrm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 b="1" u="sng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 Cinkoxi-foszfát cement: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19. század vége felé terjedt el. Alábélelő és ragasztó anyag.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Porának a cink-oxid, folyadékának az ortofoszforsav a fő alkotórésze. A kötése során sav-bázis reakció megy végbe. Jó mechanikai tulajdonságú, alacsony oldékonyságú.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Megkötéséig kb. 24 óráig foszforsavat ad le, ez pulpakárosító hatású lehet, ha dentinfal vékony, mert a foszforsav molekula a méreténél fogva a dentintubulusokon keresztül eljuthat egészen a fogbélig.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dentintubulusokat nem zárja le hermetikusan, azok a baktériumok számára hozzáférhetőek maradnak.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Készítménye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algn="l" defTabSz="457200">
              <a:spcBef>
                <a:spcPts val="100"/>
              </a:spcBef>
              <a:tabLst>
                <a:tab pos="139700" algn="l"/>
                <a:tab pos="457200" algn="l"/>
              </a:tabLst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Készítmények: </a:t>
            </a:r>
          </a:p>
        </p:txBody>
      </p:sp>
      <p:sp>
        <p:nvSpPr>
          <p:cNvPr id="253" name="ADHESOR ideiglenes tömésekhez, amalgám- és kompozit tömések alábélelésére, kisebb fix pótlások beragasztásához.,…"/>
          <p:cNvSpPr txBox="1">
            <a:spLocks noGrp="1"/>
          </p:cNvSpPr>
          <p:nvPr>
            <p:ph type="body" sz="half" idx="1"/>
          </p:nvPr>
        </p:nvSpPr>
        <p:spPr>
          <a:xfrm>
            <a:off x="742434" y="2628900"/>
            <a:ext cx="10382766" cy="5257800"/>
          </a:xfrm>
          <a:prstGeom prst="rect">
            <a:avLst/>
          </a:prstGeom>
        </p:spPr>
        <p:txBody>
          <a:bodyPr/>
          <a:lstStyle/>
          <a:p>
            <a:pPr marL="1090025" indent="-378825">
              <a:buBlip>
                <a:blip r:embed="rId2"/>
              </a:buBlip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ADHESOR ideiglenes tömésekhez, amalgám- és kompozit tömések alábélelésére, kisebb fix pótlások beragasztásához., </a:t>
            </a:r>
          </a:p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HARWARD, LUMICON – beragasztó cementnek </a:t>
            </a:r>
          </a:p>
          <a:p>
            <a:pPr marL="1090025" indent="-378825">
              <a:buBlip>
                <a:blip r:embed="rId2"/>
              </a:buBlip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FOSZFÁT cement: Alábélelő és ragasztó cement. Széleskörű felhasználhatóság. Hatékony védelem a hő és kémiai behatásokkal szemben.</a:t>
            </a:r>
          </a:p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TEMP BOND: Eugenolmentes ideiglenes cink-oxid ragasztócement.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22860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HOFFMANN: Phosphat cement.</a:t>
            </a:r>
          </a:p>
        </p:txBody>
      </p:sp>
      <p:pic>
        <p:nvPicPr>
          <p:cNvPr id="254" name="adhesor-fine-b.jpg" descr="adhesor-fine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308" y="0"/>
            <a:ext cx="2109492" cy="239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2009\834.jpg" descr="2009\8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588" y="6543043"/>
            <a:ext cx="2858212" cy="285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tempbond.jpg" descr="tempb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864" y="83232"/>
            <a:ext cx="2740599" cy="2233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P spid="255" grpId="2" animBg="1" advAuto="0"/>
      <p:bldP spid="256" grpId="3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2. Cink-oxid-eugenol cement:…"/>
          <p:cNvSpPr txBox="1">
            <a:spLocks noGrp="1"/>
          </p:cNvSpPr>
          <p:nvPr>
            <p:ph type="body" idx="1"/>
          </p:nvPr>
        </p:nvSpPr>
        <p:spPr>
          <a:xfrm>
            <a:off x="1035500" y="1211263"/>
            <a:ext cx="10089700" cy="814863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</a:t>
            </a:r>
            <a:r>
              <a:rPr b="1" u="sng" dirty="0"/>
              <a:t>Cink-oxid-eugenol cement: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 dirty="0"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Népszerűvé a jó záróképessége miatt vált.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Porának fő összetevője a </a:t>
            </a:r>
            <a:r>
              <a:rPr b="1" dirty="0">
                <a:solidFill>
                  <a:srgbClr val="006D8F"/>
                </a:solidFill>
              </a:rPr>
              <a:t>cink-oxid</a:t>
            </a:r>
            <a:r>
              <a:rPr dirty="0"/>
              <a:t>, folyadékának egy </a:t>
            </a:r>
            <a:r>
              <a:rPr b="1" dirty="0">
                <a:solidFill>
                  <a:srgbClr val="61177C"/>
                </a:solidFill>
              </a:rPr>
              <a:t>fenolszármazék, az eugenol</a:t>
            </a:r>
            <a:r>
              <a:rPr dirty="0"/>
              <a:t>, amely kis koncentrációban előnyös hatást fejt ki a pulpára.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Baktericid hatású, fájdalomcsillapító hatású, ezért alkalmas hosszútávú ideiglenes tömésnek.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Alaptömésként mély üregekbe nem alkalmazható, mert pulpasérüléseken keresztül a pulpára káros.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Kompozittömés alá nem javasolt, mert </a:t>
            </a:r>
            <a:r>
              <a:rPr b="1" dirty="0">
                <a:solidFill>
                  <a:srgbClr val="1A0A53"/>
                </a:solidFill>
              </a:rPr>
              <a:t>olajos </a:t>
            </a:r>
            <a:r>
              <a:rPr dirty="0"/>
              <a:t>készítmény és megzavarja a műgyanta polimerizációját.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/>
              <a:t>Készítmény: </a:t>
            </a:r>
            <a:r>
              <a:rPr dirty="0"/>
              <a:t>CARIOSAN</a:t>
            </a:r>
          </a:p>
        </p:txBody>
      </p:sp>
      <p:pic>
        <p:nvPicPr>
          <p:cNvPr id="260" name="2fd6c0d98e1a2cc8bf6b935e9dffce50.jpg" descr="2fd6c0d98e1a2cc8bf6b935e9dffc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979" y="0"/>
            <a:ext cx="3044442" cy="3044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3. Polikarboxilát cement:…"/>
          <p:cNvSpPr txBox="1">
            <a:spLocks noGrp="1"/>
          </p:cNvSpPr>
          <p:nvPr>
            <p:ph type="body" idx="1"/>
          </p:nvPr>
        </p:nvSpPr>
        <p:spPr>
          <a:xfrm>
            <a:off x="723900" y="1447800"/>
            <a:ext cx="11938000" cy="76581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</a:t>
            </a:r>
            <a:r>
              <a:rPr b="1" u="sng"/>
              <a:t>Polikarboxilát cement: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cement pora hasonló a cinkoxi-foszfát cementhez, folyadéka </a:t>
            </a:r>
            <a:r>
              <a:rPr b="1">
                <a:solidFill>
                  <a:srgbClr val="4F7A28"/>
                </a:solidFill>
              </a:rPr>
              <a:t>poliakrilsav</a:t>
            </a:r>
            <a:r>
              <a:t>, amely méreténél fogva nem juthat át a dentintubulusokon. Így a pulpakárosító hatása lényegesen kisebb.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Előnye, hogy a poliakrilsav molekulán lévő karboxilcsoportok képesek a fog kalciumával kötéseket kialakítani, így a </a:t>
            </a:r>
            <a:r>
              <a:rPr b="1" i="1">
                <a:solidFill>
                  <a:srgbClr val="11053B"/>
                </a:solidFill>
              </a:rPr>
              <a:t>cement kémiailag köt a fog anyagához.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Mechanikai jellemzői gyengébbek mint a cinkoxi-foszfát cementté.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Frissen megkeverve az anyag nagyon ragadós.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Készítmények: 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- CARBOXILAT CEMENT: </a:t>
            </a:r>
            <a:r>
              <a:t>Alábélelésre és rögzítésre.</a:t>
            </a:r>
            <a:endParaRPr>
              <a:solidFill>
                <a:srgbClr val="000000"/>
              </a:solidFill>
            </a:endParaRP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- POLYCARBOXYLAT CEMENT:</a:t>
            </a:r>
            <a:r>
              <a:t> Gyorsan kötő cink-polykarboxilát cement koronák és inlay-k beragasztására illetve alábélelésre.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4" name="68580_13_x_280xjpg009110.tif-af5891fae8.jpg" descr="68580_13_x_280xjpg009110.tif-af5891fa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0"/>
            <a:ext cx="2641600" cy="26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Zinc Poly Carboxylate Cement.jpg" descr="Zinc Poly Carboxylate C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86" y="82318"/>
            <a:ext cx="3809857" cy="2400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4. Kálcium-hidroxid tartalmú cement:…"/>
          <p:cNvSpPr txBox="1">
            <a:spLocks noGrp="1"/>
          </p:cNvSpPr>
          <p:nvPr>
            <p:ph type="body" idx="1"/>
          </p:nvPr>
        </p:nvSpPr>
        <p:spPr>
          <a:xfrm>
            <a:off x="914400" y="1092200"/>
            <a:ext cx="11277600" cy="6794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</a:t>
            </a:r>
            <a:r>
              <a:rPr b="1" u="sng"/>
              <a:t>Kálcium-hidroxid tartalmú cement: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Kalcium-hidroxid </a:t>
            </a:r>
            <a:r>
              <a:rPr b="1">
                <a:solidFill>
                  <a:srgbClr val="61177C"/>
                </a:solidFill>
              </a:rPr>
              <a:t>fertőtlenítő és dentinképző hatású, </a:t>
            </a:r>
            <a:r>
              <a:t>de ez csak akkor jön létre, ha az anyagból felszabadul valamennyi kalcium-hidroxid, ami viszont a cement lassú oldódását jelenti.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mechanikai jellemzőik nem megfelelőek.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Jelenleg a fényrekötő calcium-hidroxid cemenetek a használatosak, emlyeknek az oldékonysága alacsony és a mechanikai tulajdonságai pedig lehetővé teszik, hogy egymagukban, védőréteg nélkül alkalmazzuk.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Fél-egy mm-es vastagságban alkalmas a pulpasebek fedésére.</a:t>
            </a:r>
          </a:p>
        </p:txBody>
      </p:sp>
      <p:pic>
        <p:nvPicPr>
          <p:cNvPr id="269" name="dycal.jpg" descr="dy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689" y="0"/>
            <a:ext cx="3633612" cy="261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5. Kálcium-foszfát cementek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400" b="1" u="sng" dirty="0"/>
              <a:t>5. Kálcium-foszfát cementek</a:t>
            </a:r>
          </a:p>
          <a:p>
            <a:pPr marL="0" indent="0">
              <a:buSzTx/>
              <a:buNone/>
              <a:defRPr sz="30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 dirty="0"/>
          </a:p>
          <a:p>
            <a:pPr marL="22860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Alábélelésre, pulpasapkázásra alkalmas.</a:t>
            </a:r>
          </a:p>
          <a:p>
            <a:pPr marL="22860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porban lévő dikalcium- és tetrakalcium-foszfát kicsapódik és az anyag így megköt.</a:t>
            </a:r>
          </a:p>
        </p:txBody>
      </p:sp>
      <p:pic>
        <p:nvPicPr>
          <p:cNvPr id="273" name="fuji plus.jpg" descr="fuji 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76200"/>
            <a:ext cx="4762500" cy="3378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6. Üvegionomer cement:…"/>
          <p:cNvSpPr txBox="1">
            <a:spLocks noGrp="1"/>
          </p:cNvSpPr>
          <p:nvPr>
            <p:ph type="body" idx="1"/>
          </p:nvPr>
        </p:nvSpPr>
        <p:spPr>
          <a:xfrm>
            <a:off x="1155700" y="1231900"/>
            <a:ext cx="11455400" cy="5257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</a:t>
            </a:r>
            <a:r>
              <a:rPr b="1" u="sng"/>
              <a:t>Üvegionomer cement:</a:t>
            </a:r>
          </a:p>
          <a:p>
            <a:pPr marL="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Alkalmazható alábélelésre, ragasztásra. Végleges tömőanyagként nagyobb üregekbe, barázdazárásra nem vált be.</a:t>
            </a:r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1980-as évekbe ez tette lehetővé a </a:t>
            </a:r>
            <a:r>
              <a:rPr b="1">
                <a:solidFill>
                  <a:srgbClr val="791A3E"/>
                </a:solidFill>
              </a:rPr>
              <a:t>“szendvics”, rétegezett technika </a:t>
            </a:r>
            <a:r>
              <a:t>kialakulását. A dentint az üvegionomer cementtel, a zománcot kompozittal állították helyre.</a:t>
            </a:r>
          </a:p>
        </p:txBody>
      </p:sp>
      <p:pic>
        <p:nvPicPr>
          <p:cNvPr id="277" name="GC---10---Fuji-II-LC-Improv.jpg" descr="GC---10---Fuji-II-LC-Imp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79" y="6204704"/>
            <a:ext cx="635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8cb22bdd0b7ba1ab13d742e22eed8da2.jpg" descr="8cb22bdd0b7ba1ab13d742e22eed8d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53" y="52450"/>
            <a:ext cx="3130657" cy="2563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7. Vinil-polifoszfonát cement:…"/>
          <p:cNvSpPr txBox="1">
            <a:spLocks noGrp="1"/>
          </p:cNvSpPr>
          <p:nvPr>
            <p:ph type="body" idx="1"/>
          </p:nvPr>
        </p:nvSpPr>
        <p:spPr>
          <a:xfrm>
            <a:off x="952500" y="820533"/>
            <a:ext cx="11099800" cy="70661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7. </a:t>
            </a:r>
            <a:r>
              <a:rPr sz="4000" b="1" u="sng" dirty="0"/>
              <a:t>Vinil-polifoszfonát cement:</a:t>
            </a:r>
            <a:endParaRPr sz="4000" b="1" u="sng" dirty="0">
              <a:solidFill>
                <a:srgbClr val="000000"/>
              </a:solidFill>
            </a:endParaRPr>
          </a:p>
          <a:p>
            <a:pPr marL="228600" marR="45720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 dirty="0">
              <a:solidFill>
                <a:srgbClr val="000000"/>
              </a:solidFill>
            </a:endParaRPr>
          </a:p>
          <a:p>
            <a:pPr marL="228600" marR="457200" indent="0" algn="ctr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üvegionomer cementhez hasonlóan a pora reaktív üveget tartalmaz.</a:t>
            </a:r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28600" marR="457200" indent="0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buSzTx/>
              <a:buNone/>
              <a:defRPr sz="3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DROPSIN:</a:t>
            </a:r>
            <a:r>
              <a:rPr dirty="0"/>
              <a:t> Alábélelő cement, cink-oxid, kalcium-hidroxid, alumínium-hidroxid és magnézium-oxid tartalommal. Nem ragad az instrumenthez, könnyű kezelhetőség, biológiailag harmónikus védelem.</a:t>
            </a:r>
          </a:p>
        </p:txBody>
      </p:sp>
      <p:pic>
        <p:nvPicPr>
          <p:cNvPr id="282" name="Bild.jpg" descr="B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7078739"/>
            <a:ext cx="3175000" cy="231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eparálás kezdeti fázisa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0E59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Preparálás kezdeti fázisai</a:t>
            </a:r>
          </a:p>
        </p:txBody>
      </p:sp>
      <p:sp>
        <p:nvSpPr>
          <p:cNvPr id="163" name="1. Üreg feltárása…"/>
          <p:cNvSpPr txBox="1">
            <a:spLocks noGrp="1"/>
          </p:cNvSpPr>
          <p:nvPr>
            <p:ph type="body" sz="half" idx="1"/>
          </p:nvPr>
        </p:nvSpPr>
        <p:spPr>
          <a:xfrm>
            <a:off x="1133188" y="2628899"/>
            <a:ext cx="10745750" cy="6221137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2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</a:t>
            </a:r>
            <a:r>
              <a:rPr sz="4000" dirty="0"/>
              <a:t>. Üreg feltárása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A behatolási kaput olyan nagyra kell nyitni, hogy a szuvasodás kiterjedését áttekinthessük.</a:t>
            </a:r>
            <a:endParaRPr lang="hu-HU" sz="4000"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000"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Magas fordulatszámmal gyémánt vagy keményfém fúróval (körte, fissura vagy gömb).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Alábélelő készítmények: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016795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000" dirty="0"/>
              <a:t>Alábélelő készítmények:</a:t>
            </a:r>
          </a:p>
        </p:txBody>
      </p:sp>
      <p:sp>
        <p:nvSpPr>
          <p:cNvPr id="285" name="Vitrebond üvegionomer, Vitrebond Mini Kit,…"/>
          <p:cNvSpPr txBox="1">
            <a:spLocks noGrp="1"/>
          </p:cNvSpPr>
          <p:nvPr>
            <p:ph type="body" idx="1"/>
          </p:nvPr>
        </p:nvSpPr>
        <p:spPr>
          <a:xfrm>
            <a:off x="863600" y="1524000"/>
            <a:ext cx="11785600" cy="74549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364A"/>
                </a:solidFill>
              </a:rPr>
              <a:t>Vitrebond </a:t>
            </a:r>
            <a:r>
              <a:rPr dirty="0">
                <a:solidFill>
                  <a:srgbClr val="000000"/>
                </a:solidFill>
              </a:rPr>
              <a:t>üvegionomer, Vitrebond Mini Kit,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0000"/>
                </a:solidFill>
              </a:rPr>
              <a:t>Dycal</a:t>
            </a:r>
            <a:r>
              <a:rPr dirty="0">
                <a:solidFill>
                  <a:srgbClr val="000000"/>
                </a:solidFill>
              </a:rPr>
              <a:t> calcium-hydroxid alábélelő paszta:</a:t>
            </a:r>
            <a:r>
              <a:rPr dirty="0"/>
              <a:t> röntgenezhető, pulpasapkázáshoz és kompozit tömések alábélelésére. Szín: elefántcsont</a:t>
            </a:r>
            <a:r>
              <a:rPr dirty="0">
                <a:solidFill>
                  <a:srgbClr val="000000"/>
                </a:solidFill>
              </a:rPr>
              <a:t>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364A"/>
                </a:solidFill>
              </a:rPr>
              <a:t>Inosit baseline</a:t>
            </a:r>
            <a:r>
              <a:rPr dirty="0">
                <a:solidFill>
                  <a:srgbClr val="000000"/>
                </a:solidFill>
              </a:rPr>
              <a:t> alábélelő fecskendős,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11053B"/>
                </a:solidFill>
              </a:rPr>
              <a:t>Calxyd</a:t>
            </a:r>
            <a:r>
              <a:rPr dirty="0">
                <a:solidFill>
                  <a:srgbClr val="000000"/>
                </a:solidFill>
              </a:rPr>
              <a:t> calcium-hydroxid paszta,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1E57"/>
                </a:solidFill>
              </a:rPr>
              <a:t>Caryosan</a:t>
            </a:r>
            <a:r>
              <a:rPr dirty="0">
                <a:solidFill>
                  <a:srgbClr val="000000"/>
                </a:solidFill>
              </a:rPr>
              <a:t> cink-oxid eugenol cement,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2E073E"/>
                </a:solidFill>
              </a:rPr>
              <a:t>Calcimol LC</a:t>
            </a:r>
            <a:r>
              <a:rPr dirty="0"/>
              <a:t> fényrekötő, röntgenezhető kálcium-hidroxid alábélelő anyag</a:t>
            </a:r>
            <a:r>
              <a:rPr dirty="0">
                <a:solidFill>
                  <a:srgbClr val="000000"/>
                </a:solidFill>
              </a:rPr>
              <a:t>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364A"/>
                </a:solidFill>
              </a:rPr>
              <a:t>Calcipro, Calcicur </a:t>
            </a:r>
            <a:r>
              <a:rPr dirty="0"/>
              <a:t>Röntgenárnyékot adó kálcium-hidroxid paszta fecskendőben, direkt- és indirekt pulpasapkázásra, illetve ideiglenes gyökértömésre.</a:t>
            </a:r>
            <a:r>
              <a:rPr dirty="0">
                <a:solidFill>
                  <a:srgbClr val="000000"/>
                </a:solidFill>
              </a:rPr>
              <a:t>, </a:t>
            </a:r>
          </a:p>
          <a:p>
            <a:pPr marL="0" marR="457200" indent="0" algn="just" defTabSz="457200">
              <a:spcBef>
                <a:spcPts val="600"/>
              </a:spcBef>
              <a:buSzTx/>
              <a:buNone/>
              <a:defRPr sz="2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1E57"/>
                </a:solidFill>
              </a:rPr>
              <a:t>Inoseal, Ketac-Bond, Vitrebond, Life CA-OH </a:t>
            </a:r>
            <a:r>
              <a:rPr dirty="0">
                <a:solidFill>
                  <a:srgbClr val="000000"/>
                </a:solidFill>
              </a:rPr>
              <a:t>tartalmú alábéleleő paszta, </a:t>
            </a:r>
            <a:r>
              <a:rPr b="1" i="1" dirty="0">
                <a:solidFill>
                  <a:srgbClr val="000000"/>
                </a:solidFill>
              </a:rPr>
              <a:t>Biodentine</a:t>
            </a:r>
            <a:r>
              <a:rPr b="1" i="1" dirty="0"/>
              <a:t> </a:t>
            </a:r>
            <a:r>
              <a:rPr dirty="0"/>
              <a:t>Bioaktív dentinpótló anyag. Fizikai tulajdonságai az ép dentinéhez hasonlóak. Helyettesíteni képes a dentint a koronában és a gyökérben egyaránt. A legjobb feltételeket teremti meg a fogbél vitalitásának megőrzéséhez.</a:t>
            </a:r>
          </a:p>
        </p:txBody>
      </p:sp>
      <p:pic>
        <p:nvPicPr>
          <p:cNvPr id="286" name="7772647.jpg" descr="77726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80" y="0"/>
            <a:ext cx="3739820" cy="250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37ee0d2273b15dabaf4d0743e68949f8.jpg" descr="37ee0d2273b15dabaf4d0743e68949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59" y="1676400"/>
            <a:ext cx="3583641" cy="238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Calxyd-Spofa.jpg" descr="Calxyd-Spo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065" y="3835400"/>
            <a:ext cx="4129236" cy="151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2589_Calcimol_LC_tubes_1047.jpg" descr="2589_Calcimol_LC_tubes_1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900" y="3835400"/>
            <a:ext cx="1511301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n.jpg" descr="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79400"/>
            <a:ext cx="2273301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calcicur-voco.jpg" descr="calcicur-voc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0" y="4660900"/>
            <a:ext cx="1892300" cy="1905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biodentine.jpg" descr="biodentin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900" y="6223000"/>
            <a:ext cx="3810000" cy="321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  <p:bldP spid="287" grpId="2" animBg="1" advAuto="0"/>
      <p:bldP spid="288" grpId="3" animBg="1" advAuto="0"/>
      <p:bldP spid="289" grpId="4" animBg="1" advAuto="0"/>
      <p:bldP spid="290" grpId="5" animBg="1" advAuto="0"/>
      <p:bldP spid="291" grpId="6" animBg="1" advAuto="0"/>
      <p:bldP spid="292" grpId="7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laptömés készítésére a legmegfeleőbb anyagok:"/>
          <p:cNvSpPr txBox="1">
            <a:spLocks noGrp="1"/>
          </p:cNvSpPr>
          <p:nvPr>
            <p:ph type="title"/>
          </p:nvPr>
        </p:nvSpPr>
        <p:spPr>
          <a:xfrm>
            <a:off x="108488" y="800100"/>
            <a:ext cx="12491634" cy="15113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>
              <a:defRPr>
                <a:effectLst/>
              </a:defRPr>
            </a:pPr>
            <a:r>
              <a:rPr sz="4800" dirty="0" err="1"/>
              <a:t>Alaptömés</a:t>
            </a:r>
            <a:r>
              <a:rPr sz="4800" dirty="0"/>
              <a:t> </a:t>
            </a:r>
            <a:r>
              <a:rPr sz="4800" dirty="0" err="1"/>
              <a:t>készítésére</a:t>
            </a:r>
            <a:r>
              <a:rPr sz="4800" dirty="0"/>
              <a:t> a </a:t>
            </a:r>
            <a:r>
              <a:rPr sz="4800" dirty="0" err="1"/>
              <a:t>legmegfeleőbb</a:t>
            </a:r>
            <a:r>
              <a:rPr sz="4800" dirty="0"/>
              <a:t> </a:t>
            </a:r>
            <a:r>
              <a:rPr sz="4800" dirty="0" err="1"/>
              <a:t>anyagok</a:t>
            </a:r>
            <a:r>
              <a:rPr dirty="0"/>
              <a:t>:</a:t>
            </a:r>
          </a:p>
        </p:txBody>
      </p:sp>
      <p:sp>
        <p:nvSpPr>
          <p:cNvPr id="295" name="kalcium-hidroxid alapú cementek,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hlinkClick r:id="rId3"/>
              </a:rPr>
              <a:t>kalcium-hidroxid alapú cementek</a:t>
            </a:r>
            <a:r>
              <a:rPr b="1"/>
              <a:t>, </a:t>
            </a:r>
          </a:p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hlinkClick r:id="rId4"/>
              </a:rPr>
              <a:t>cink-oxid-eugenol cement</a:t>
            </a:r>
            <a:r>
              <a:rPr b="1"/>
              <a:t>, </a:t>
            </a:r>
          </a:p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hlinkClick r:id="rId5"/>
              </a:rPr>
              <a:t>üvegionomér cement</a:t>
            </a:r>
            <a:r>
              <a:t>, mivel</a:t>
            </a:r>
          </a:p>
          <a:p>
            <a:pPr marL="228600" marR="457200" indent="-228600" algn="just" defTabSz="457200">
              <a:spcBef>
                <a:spcPts val="60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antiszeptikus hatásúak, </a:t>
            </a:r>
          </a:p>
          <a:p>
            <a:pPr marL="228600" marR="457200" indent="-228600" algn="just" defTabSz="457200">
              <a:spcBef>
                <a:spcPts val="60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hőszigetelők és az </a:t>
            </a:r>
          </a:p>
          <a:p>
            <a:pPr marL="228600" marR="457200" indent="-228600" algn="just" defTabSz="457200">
              <a:spcBef>
                <a:spcPts val="60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ingerdentin képzését is stimulálják. </a:t>
            </a:r>
          </a:p>
          <a:p>
            <a:pPr marL="0" marR="457200" indent="0" algn="ctr" defTabSz="457200">
              <a:spcBef>
                <a:spcPts val="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kompozitok térhódítása óta és az egyre jobb </a:t>
            </a:r>
            <a:r>
              <a:rPr u="sng">
                <a:hlinkClick r:id="rId6"/>
              </a:rPr>
              <a:t>dentin ragasztók</a:t>
            </a:r>
            <a:r>
              <a:t> (dentin bond agent) kifejlesztésével, ezek az anyagok is kezdenek háttérbe kerülni.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Üvegionomer cementek (Glass ionomer)"/>
          <p:cNvSpPr txBox="1">
            <a:spLocks noGrp="1"/>
          </p:cNvSpPr>
          <p:nvPr>
            <p:ph type="title"/>
          </p:nvPr>
        </p:nvSpPr>
        <p:spPr>
          <a:xfrm>
            <a:off x="317500" y="800100"/>
            <a:ext cx="121539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400" b="1" dirty="0"/>
              <a:t>Üvegionomer cementek (Glass ionomer)</a:t>
            </a:r>
          </a:p>
        </p:txBody>
      </p:sp>
      <p:sp>
        <p:nvSpPr>
          <p:cNvPr id="298" name="Elnevezése egy betűszó:…"/>
          <p:cNvSpPr txBox="1">
            <a:spLocks noGrp="1"/>
          </p:cNvSpPr>
          <p:nvPr>
            <p:ph type="body" idx="1"/>
          </p:nvPr>
        </p:nvSpPr>
        <p:spPr>
          <a:xfrm>
            <a:off x="914400" y="2032000"/>
            <a:ext cx="11493500" cy="60960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E</a:t>
            </a:r>
            <a:r>
              <a:rPr dirty="0"/>
              <a:t>lnevezése egy betűszó: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500" b="1">
                <a:solidFill>
                  <a:srgbClr val="83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IONOMER</a:t>
            </a:r>
            <a:r>
              <a:rPr b="0" dirty="0"/>
              <a:t> = </a:t>
            </a:r>
            <a:r>
              <a:rPr dirty="0"/>
              <a:t>ION</a:t>
            </a:r>
            <a:r>
              <a:rPr b="0" dirty="0"/>
              <a:t>ikus p</a:t>
            </a:r>
            <a:r>
              <a:rPr dirty="0"/>
              <a:t>O</a:t>
            </a:r>
            <a:r>
              <a:rPr b="0" dirty="0"/>
              <a:t>li</a:t>
            </a:r>
            <a:r>
              <a:rPr dirty="0"/>
              <a:t>MER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fémport is tartalmazó: </a:t>
            </a:r>
            <a:r>
              <a:rPr b="1" dirty="0"/>
              <a:t>CERMET </a:t>
            </a:r>
            <a:r>
              <a:rPr dirty="0"/>
              <a:t>= </a:t>
            </a:r>
            <a:r>
              <a:rPr b="1" dirty="0"/>
              <a:t>CER</a:t>
            </a:r>
            <a:r>
              <a:rPr dirty="0"/>
              <a:t>amic and </a:t>
            </a:r>
            <a:r>
              <a:rPr b="1" dirty="0"/>
              <a:t>MET</a:t>
            </a:r>
            <a:r>
              <a:rPr dirty="0"/>
              <a:t>al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Olyan anyag, amely savanyú kémhatású polimert, vizet és reaktív üvegszemcséket tartalmaz.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anyag kötése során sav-bázis reakció megy végbe, és sók keletkeznek.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reakciónak köszönhetően az anyag ionokat ad le, amelyek közül a legfontosabb fluoridion.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Üvegionomer összetéte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összetétele:</a:t>
            </a:r>
          </a:p>
        </p:txBody>
      </p:sp>
      <p:sp>
        <p:nvSpPr>
          <p:cNvPr id="301" name="Pora gyártmánytól függ:…"/>
          <p:cNvSpPr txBox="1">
            <a:spLocks noGrp="1"/>
          </p:cNvSpPr>
          <p:nvPr>
            <p:ph type="body" idx="1"/>
          </p:nvPr>
        </p:nvSpPr>
        <p:spPr>
          <a:xfrm>
            <a:off x="812800" y="2032000"/>
            <a:ext cx="11658600" cy="66548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Pora</a:t>
            </a:r>
            <a:r>
              <a:rPr dirty="0"/>
              <a:t> gyártmánytól függ: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lehet </a:t>
            </a:r>
            <a:r>
              <a:rPr b="1" dirty="0">
                <a:solidFill>
                  <a:srgbClr val="2E073E"/>
                </a:solidFill>
              </a:rPr>
              <a:t>kalcium-aluminium-fluor-szilikát</a:t>
            </a:r>
            <a:r>
              <a:rPr dirty="0"/>
              <a:t> üveg vagy 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>
                <a:solidFill>
                  <a:srgbClr val="450E59"/>
                </a:solidFill>
              </a:rPr>
              <a:t>stroncium-aluminium-fluor-szilikát</a:t>
            </a:r>
            <a:r>
              <a:rPr dirty="0"/>
              <a:t> üveg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Folyadéka gyártmánytól függ: lehet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u="sng" dirty="0">
                <a:solidFill>
                  <a:srgbClr val="5C0700"/>
                </a:solidFill>
              </a:rPr>
              <a:t>poliakrilsav </a:t>
            </a:r>
            <a:r>
              <a:rPr dirty="0"/>
              <a:t>(polimer molekula csak akrilsav – acrylic-acid – egységekből épül fel), </a:t>
            </a:r>
          </a:p>
          <a:p>
            <a:pPr marL="228600" marR="457200" indent="-228600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összetettebb molekula: </a:t>
            </a:r>
            <a:r>
              <a:rPr b="1" dirty="0">
                <a:solidFill>
                  <a:srgbClr val="5C0700"/>
                </a:solidFill>
              </a:rPr>
              <a:t>itakonsav </a:t>
            </a:r>
            <a:r>
              <a:rPr dirty="0"/>
              <a:t>(itaconic acid) vagy </a:t>
            </a:r>
            <a:r>
              <a:rPr b="1" dirty="0">
                <a:solidFill>
                  <a:srgbClr val="5A1C00"/>
                </a:solidFill>
              </a:rPr>
              <a:t>maleinsav </a:t>
            </a:r>
            <a:r>
              <a:rPr dirty="0"/>
              <a:t>(maleic acid) vagy </a:t>
            </a:r>
            <a:r>
              <a:rPr b="1" dirty="0">
                <a:solidFill>
                  <a:srgbClr val="5C0700"/>
                </a:solidFill>
              </a:rPr>
              <a:t>metakrilsav </a:t>
            </a:r>
            <a:r>
              <a:rPr dirty="0"/>
              <a:t>(metcrylic acid)/borkősav egységekből álló. Az ezekből álló polimert </a:t>
            </a:r>
            <a:r>
              <a:rPr b="1" u="sng" dirty="0">
                <a:solidFill>
                  <a:srgbClr val="5C0700"/>
                </a:solidFill>
              </a:rPr>
              <a:t>polikarbonsavnak vagy polialkénsavnak </a:t>
            </a:r>
            <a:r>
              <a:rPr dirty="0"/>
              <a:t>nevezzük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por az erős hidrogén hidak révén a zománc apatitjához és a dentin kollagénjéhez kötődik.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Üvegionomer jellemzői:"/>
          <p:cNvSpPr txBox="1">
            <a:spLocks noGrp="1"/>
          </p:cNvSpPr>
          <p:nvPr>
            <p:ph type="title"/>
          </p:nvPr>
        </p:nvSpPr>
        <p:spPr>
          <a:xfrm>
            <a:off x="1879600" y="760130"/>
            <a:ext cx="9245600" cy="11067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jellemzői:</a:t>
            </a:r>
          </a:p>
        </p:txBody>
      </p:sp>
      <p:sp>
        <p:nvSpPr>
          <p:cNvPr id="304" name="- magas nyomás szilárdság…"/>
          <p:cNvSpPr txBox="1">
            <a:spLocks noGrp="1"/>
          </p:cNvSpPr>
          <p:nvPr>
            <p:ph type="body" sz="half" idx="1"/>
          </p:nvPr>
        </p:nvSpPr>
        <p:spPr>
          <a:xfrm>
            <a:off x="1879600" y="2123268"/>
            <a:ext cx="9245600" cy="5763432"/>
          </a:xfrm>
          <a:prstGeom prst="rect">
            <a:avLst/>
          </a:prstGeom>
        </p:spPr>
        <p:txBody>
          <a:bodyPr/>
          <a:lstStyle/>
          <a:p>
            <a:pPr marL="1317321" indent="-606121">
              <a:lnSpc>
                <a:spcPct val="150000"/>
              </a:lnSpc>
              <a:buBlip>
                <a:blip r:embed="rId2"/>
              </a:buBlip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magas</a:t>
            </a:r>
            <a:r>
              <a:rPr dirty="0"/>
              <a:t> </a:t>
            </a:r>
            <a:r>
              <a:rPr dirty="0" err="1"/>
              <a:t>nyomás</a:t>
            </a:r>
            <a:r>
              <a:rPr dirty="0"/>
              <a:t> </a:t>
            </a:r>
            <a:r>
              <a:rPr dirty="0" err="1"/>
              <a:t>szilárdság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jó</a:t>
            </a:r>
            <a:r>
              <a:rPr dirty="0"/>
              <a:t> </a:t>
            </a:r>
            <a:r>
              <a:rPr dirty="0" err="1"/>
              <a:t>tapadás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biokompatibilis</a:t>
            </a:r>
            <a:r>
              <a:rPr dirty="0"/>
              <a:t> (</a:t>
            </a:r>
            <a:r>
              <a:rPr dirty="0" err="1"/>
              <a:t>bondozás</a:t>
            </a:r>
            <a:r>
              <a:rPr dirty="0"/>
              <a:t>, </a:t>
            </a:r>
            <a:r>
              <a:rPr dirty="0" err="1"/>
              <a:t>savazás</a:t>
            </a:r>
            <a:r>
              <a:rPr dirty="0"/>
              <a:t> </a:t>
            </a:r>
            <a:r>
              <a:rPr dirty="0" err="1"/>
              <a:t>nélkül</a:t>
            </a:r>
            <a:r>
              <a:rPr dirty="0"/>
              <a:t> </a:t>
            </a:r>
            <a:r>
              <a:rPr dirty="0" err="1"/>
              <a:t>jól</a:t>
            </a:r>
            <a:r>
              <a:rPr dirty="0"/>
              <a:t> </a:t>
            </a:r>
            <a:r>
              <a:rPr dirty="0" err="1"/>
              <a:t>tapad</a:t>
            </a:r>
            <a:r>
              <a:rPr dirty="0"/>
              <a:t>)</a:t>
            </a: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dentintubulusokat</a:t>
            </a:r>
            <a:r>
              <a:rPr dirty="0"/>
              <a:t> </a:t>
            </a:r>
            <a:r>
              <a:rPr dirty="0" err="1"/>
              <a:t>hermetikusan</a:t>
            </a:r>
            <a:r>
              <a:rPr dirty="0"/>
              <a:t> </a:t>
            </a:r>
            <a:r>
              <a:rPr dirty="0" err="1"/>
              <a:t>lezárja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dentin, </a:t>
            </a:r>
            <a:r>
              <a:rPr dirty="0" err="1"/>
              <a:t>zománc</a:t>
            </a:r>
            <a:r>
              <a:rPr dirty="0"/>
              <a:t> </a:t>
            </a:r>
            <a:r>
              <a:rPr dirty="0" err="1"/>
              <a:t>remineralizálódik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antibakteriális</a:t>
            </a:r>
            <a:r>
              <a:rPr dirty="0"/>
              <a:t> </a:t>
            </a:r>
            <a:r>
              <a:rPr dirty="0" err="1"/>
              <a:t>hatás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kémiailag</a:t>
            </a:r>
            <a:r>
              <a:rPr dirty="0"/>
              <a:t> </a:t>
            </a:r>
            <a:r>
              <a:rPr dirty="0" err="1"/>
              <a:t>köt</a:t>
            </a:r>
            <a:r>
              <a:rPr dirty="0"/>
              <a:t> a </a:t>
            </a:r>
            <a:r>
              <a:rPr dirty="0" err="1"/>
              <a:t>dentinhez</a:t>
            </a:r>
            <a:r>
              <a:rPr dirty="0"/>
              <a:t>, </a:t>
            </a:r>
            <a:r>
              <a:rPr dirty="0" err="1"/>
              <a:t>jól</a:t>
            </a:r>
            <a:r>
              <a:rPr dirty="0"/>
              <a:t> </a:t>
            </a:r>
            <a:r>
              <a:rPr dirty="0" err="1"/>
              <a:t>biztosítja</a:t>
            </a:r>
            <a:r>
              <a:rPr dirty="0"/>
              <a:t> a </a:t>
            </a:r>
            <a:r>
              <a:rPr dirty="0" err="1"/>
              <a:t>tömés</a:t>
            </a:r>
            <a:r>
              <a:rPr dirty="0"/>
              <a:t> </a:t>
            </a:r>
            <a:r>
              <a:rPr dirty="0" err="1"/>
              <a:t>széli</a:t>
            </a:r>
            <a:r>
              <a:rPr dirty="0"/>
              <a:t> </a:t>
            </a:r>
            <a:r>
              <a:rPr dirty="0" err="1"/>
              <a:t>záródását</a:t>
            </a:r>
            <a:r>
              <a:rPr dirty="0"/>
              <a:t> a </a:t>
            </a:r>
            <a:r>
              <a:rPr dirty="0" err="1"/>
              <a:t>zománccal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fedett</a:t>
            </a:r>
            <a:r>
              <a:rPr dirty="0"/>
              <a:t> </a:t>
            </a:r>
            <a:r>
              <a:rPr dirty="0" err="1"/>
              <a:t>széli</a:t>
            </a:r>
            <a:r>
              <a:rPr dirty="0"/>
              <a:t> </a:t>
            </a:r>
            <a:r>
              <a:rPr dirty="0" err="1"/>
              <a:t>részeken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12-18%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tartalmából</a:t>
            </a:r>
            <a:r>
              <a:rPr dirty="0"/>
              <a:t> 18 </a:t>
            </a:r>
            <a:r>
              <a:rPr dirty="0" err="1"/>
              <a:t>hónapig</a:t>
            </a:r>
            <a:r>
              <a:rPr dirty="0"/>
              <a:t> </a:t>
            </a:r>
            <a:r>
              <a:rPr dirty="0" err="1"/>
              <a:t>folyamatosan</a:t>
            </a:r>
            <a:r>
              <a:rPr dirty="0"/>
              <a:t> ad le, </a:t>
            </a:r>
            <a:r>
              <a:rPr dirty="0" err="1"/>
              <a:t>ezért</a:t>
            </a:r>
            <a:r>
              <a:rPr dirty="0"/>
              <a:t> </a:t>
            </a:r>
            <a:r>
              <a:rPr dirty="0" err="1"/>
              <a:t>cariesprotektív</a:t>
            </a:r>
            <a:r>
              <a:rPr dirty="0"/>
              <a:t> </a:t>
            </a:r>
            <a:r>
              <a:rPr dirty="0" err="1"/>
              <a:t>hatású</a:t>
            </a:r>
            <a:endParaRPr dirty="0"/>
          </a:p>
        </p:txBody>
      </p:sp>
    </p:spTree>
  </p:cSld>
  <p:clrMapOvr>
    <a:masterClrMapping/>
  </p:clrMapOvr>
  <p:transition spd="slow">
    <p:pull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Üvegionomer jellemzői:"/>
          <p:cNvSpPr txBox="1">
            <a:spLocks noGrp="1"/>
          </p:cNvSpPr>
          <p:nvPr>
            <p:ph type="title"/>
          </p:nvPr>
        </p:nvSpPr>
        <p:spPr>
          <a:xfrm>
            <a:off x="1879600" y="25400"/>
            <a:ext cx="9245600" cy="1498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jellemzői:</a:t>
            </a:r>
          </a:p>
        </p:txBody>
      </p:sp>
      <p:sp>
        <p:nvSpPr>
          <p:cNvPr id="307" name="- csekély a zsugorodása…"/>
          <p:cNvSpPr txBox="1">
            <a:spLocks noGrp="1"/>
          </p:cNvSpPr>
          <p:nvPr>
            <p:ph type="body" idx="1"/>
          </p:nvPr>
        </p:nvSpPr>
        <p:spPr>
          <a:xfrm>
            <a:off x="685800" y="1084881"/>
            <a:ext cx="11976100" cy="782376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csekély a zsugorodása</a:t>
            </a:r>
            <a:endParaRPr lang="hu-HU" dirty="0"/>
          </a:p>
          <a:p>
            <a:pPr marL="0" indent="0"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i="1" dirty="0"/>
              <a:t>nem polírozhatóak magasfényűre, így a plakkretenciót elősegítik </a:t>
            </a:r>
            <a:endParaRPr lang="hu-HU" b="1" i="1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feszítőerőkkel szembeni viszonylag </a:t>
            </a:r>
            <a:r>
              <a:rPr b="1" i="1" dirty="0"/>
              <a:t>alacsony ellenállás,</a:t>
            </a:r>
            <a:r>
              <a:rPr dirty="0"/>
              <a:t> azaz a fokozott törési hajlam. </a:t>
            </a: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Célszerűen használhatóak olyan I., II. és V. osztályú kavitások tömésére, amelyeket a későbbiekben az ún. "szendvicstechnikával" kívánunk tömni. </a:t>
            </a: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Az üvegionomer cementek </a:t>
            </a:r>
            <a:r>
              <a:rPr b="1" i="1" dirty="0"/>
              <a:t>kitűnő tapadása</a:t>
            </a:r>
            <a:r>
              <a:rPr dirty="0"/>
              <a:t> mind a fogszöveteken, mind a különböző fémeken megfelelő alapot jelent alkalmazásukhoz a fogművek beragasztásához. Elsősorban fém- és leplezett fémkorona, valamint fémből készült inlay/onlay beragasztásához javasolhatóak.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- végleges tömésekhez főképp a gyermekfogászatban és a maradó fogak III. és V. osztályú, valamint nyaki és gyökércariesek esetén javasolt a hagyományos megközelítés szerint. Használhatjuk premoláris és molaris fogak approximalis cariesének ellátásához is, de a Black kavitásoktól eltérő technikák alkalmazásával.…"/>
          <p:cNvSpPr txBox="1">
            <a:spLocks noGrp="1"/>
          </p:cNvSpPr>
          <p:nvPr>
            <p:ph type="body" idx="1"/>
          </p:nvPr>
        </p:nvSpPr>
        <p:spPr>
          <a:xfrm>
            <a:off x="495300" y="263471"/>
            <a:ext cx="11988800" cy="96298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232323"/>
                </a:solidFill>
              </a:rPr>
              <a:t>-	</a:t>
            </a:r>
            <a:r>
              <a:rPr b="1" i="1" dirty="0">
                <a:solidFill>
                  <a:srgbClr val="232323"/>
                </a:solidFill>
              </a:rPr>
              <a:t>végleges tömésekhez </a:t>
            </a:r>
            <a:r>
              <a:rPr dirty="0">
                <a:solidFill>
                  <a:srgbClr val="232323"/>
                </a:solidFill>
              </a:rPr>
              <a:t>főképp a gyermekfogászatban és a maradó fogak III. és V. osztályú, valamint nyaki és gyökércariesek </a:t>
            </a:r>
            <a:r>
              <a:rPr dirty="0" err="1">
                <a:solidFill>
                  <a:srgbClr val="232323"/>
                </a:solidFill>
              </a:rPr>
              <a:t>esetén</a:t>
            </a:r>
            <a:r>
              <a:rPr dirty="0">
                <a:solidFill>
                  <a:srgbClr val="232323"/>
                </a:solidFill>
              </a:rPr>
              <a:t> </a:t>
            </a:r>
            <a:r>
              <a:rPr dirty="0" err="1">
                <a:solidFill>
                  <a:srgbClr val="232323"/>
                </a:solidFill>
              </a:rPr>
              <a:t>javasolt</a:t>
            </a:r>
            <a:r>
              <a:rPr lang="hu-HU" dirty="0">
                <a:solidFill>
                  <a:srgbClr val="232323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használhatj</a:t>
            </a:r>
            <a:r>
              <a:rPr lang="hu-HU" dirty="0" err="1"/>
              <a:t>á</a:t>
            </a:r>
            <a:r>
              <a:rPr dirty="0"/>
              <a:t>k ezt a cementet a </a:t>
            </a:r>
            <a:r>
              <a:rPr b="1" i="1" dirty="0"/>
              <a:t>tejfogazat töméséhez,</a:t>
            </a:r>
            <a:r>
              <a:rPr dirty="0"/>
              <a:t> részben mert itt kisebb rágóerővel kell számolnunk, részben a fogváltás miatt a tejfogak csak korlátozott ideig funkcionálnak.</a:t>
            </a:r>
            <a:endParaRPr dirty="0">
              <a:solidFill>
                <a:srgbClr val="000000"/>
              </a:solidFill>
            </a:endParaRP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i="1" dirty="0"/>
              <a:t>Alkalmazhatóak pulpasapkázáskor </a:t>
            </a:r>
            <a:r>
              <a:rPr dirty="0"/>
              <a:t>(indirekt pulpasapkázáskor önállóan, direkt pulpasapkázáskor a pulpasebet záró anyag fölé helyezve), gyökérkezelés munkafolyamatai közötti időben, és minden olyan esetben, amikor </a:t>
            </a:r>
            <a:r>
              <a:rPr b="1" i="1" dirty="0"/>
              <a:t>tartósan jó széli záródású ideiglenes tömésre </a:t>
            </a:r>
            <a:r>
              <a:rPr dirty="0"/>
              <a:t>van szükségünk.</a:t>
            </a:r>
            <a:endParaRPr dirty="0">
              <a:solidFill>
                <a:srgbClr val="000000"/>
              </a:solidFill>
            </a:endParaRP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javasolhatóak azokon a területeken, ahol az ínyszél közelsége miatt </a:t>
            </a:r>
            <a:r>
              <a:rPr b="1" dirty="0"/>
              <a:t>izolálási nehézségek lépne</a:t>
            </a:r>
            <a:r>
              <a:rPr dirty="0"/>
              <a:t>k fel, és biztosan tartó széli záródást kell létrehozni a dentin felé.</a:t>
            </a:r>
          </a:p>
          <a:p>
            <a:pPr marL="570605" indent="-570605" algn="ctr">
              <a:lnSpc>
                <a:spcPct val="150000"/>
              </a:lnSpc>
              <a:buBlip>
                <a:blip r:embed="rId2"/>
              </a:buBlip>
              <a:defRPr sz="280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Fémtöltőanyag hatására nő a keménysége, szilárdsága és kopásállóbb, ellenállóbb lesz a nedvességgel szemben, jobb a tapadása.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Üvegionomer cementek típusai:"/>
          <p:cNvSpPr txBox="1">
            <a:spLocks noGrp="1"/>
          </p:cNvSpPr>
          <p:nvPr>
            <p:ph type="title"/>
          </p:nvPr>
        </p:nvSpPr>
        <p:spPr>
          <a:xfrm>
            <a:off x="1879600" y="533400"/>
            <a:ext cx="9245600" cy="1000932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cementek típusai:</a:t>
            </a:r>
          </a:p>
        </p:txBody>
      </p:sp>
      <p:sp>
        <p:nvSpPr>
          <p:cNvPr id="313" name="I. Önkötő anyagok:…"/>
          <p:cNvSpPr txBox="1">
            <a:spLocks noGrp="1"/>
          </p:cNvSpPr>
          <p:nvPr>
            <p:ph type="body" idx="1"/>
          </p:nvPr>
        </p:nvSpPr>
        <p:spPr>
          <a:xfrm>
            <a:off x="1879600" y="1854199"/>
            <a:ext cx="9245600" cy="6747359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I. Önkötő anyagok: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	- hagyományos por + folyadék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- vízzel keverhető hagyományos cement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- cermet cement</a:t>
            </a:r>
          </a:p>
          <a:p>
            <a:pPr marL="0" marR="457200" indent="457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fénnyel gyorsítható kötésű cement</a:t>
            </a:r>
          </a:p>
          <a:p>
            <a:pPr marL="0" marR="457200" indent="457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nagykeménységű, gyorsan kötő cement</a:t>
            </a:r>
          </a:p>
          <a:p>
            <a:pPr marL="0" marR="457200" indent="457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műanyaggal megerősített cement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II. Fényrekötő anyagok</a:t>
            </a: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fényrekötő cement</a:t>
            </a: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hármas kötésű cemen</a:t>
            </a:r>
          </a:p>
        </p:txBody>
      </p:sp>
      <p:pic>
        <p:nvPicPr>
          <p:cNvPr id="314" name="0025-260x260.jpg" descr="0025-260x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00" y="5905500"/>
            <a:ext cx="3302000" cy="330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Üvegionomer készítmények"/>
          <p:cNvSpPr txBox="1">
            <a:spLocks noGrp="1"/>
          </p:cNvSpPr>
          <p:nvPr>
            <p:ph type="title"/>
          </p:nvPr>
        </p:nvSpPr>
        <p:spPr>
          <a:xfrm>
            <a:off x="1879600" y="933450"/>
            <a:ext cx="9245600" cy="9334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készítmények</a:t>
            </a:r>
          </a:p>
        </p:txBody>
      </p:sp>
      <p:sp>
        <p:nvSpPr>
          <p:cNvPr id="317" name="- Ketak cem klasszikus kézikeverésű üvegionomer ragasztócement inlay-k, onlay-k, koronák, hidak, csapok, fogszabályzógyűrűk beragasztására ill. alábélelésére. Könnyű keverhetőség. Ideális konzisztencia. Magas szakítószilárdság.…"/>
          <p:cNvSpPr txBox="1">
            <a:spLocks noGrp="1"/>
          </p:cNvSpPr>
          <p:nvPr>
            <p:ph type="body" idx="1"/>
          </p:nvPr>
        </p:nvSpPr>
        <p:spPr>
          <a:xfrm>
            <a:off x="1289490" y="1612900"/>
            <a:ext cx="10413609" cy="62738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solidFill>
                  <a:srgbClr val="30374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Ketak cem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klasszikus kézikeverésű üvegionomer ragasztócement inlay-k, onlay-k, koronák, hidak, csapok, fogszabályzógyűrűk beragasztására ill. alábélelésére. Könnyű keverhetőség. Ideális konzisztencia. Magas szakítószilárdság.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- </a:t>
            </a:r>
            <a:r>
              <a:rPr sz="2800" b="1" dirty="0"/>
              <a:t>Fujicem (automix)</a:t>
            </a:r>
            <a:r>
              <a:rPr sz="2800" dirty="0"/>
              <a:t> – ragasztó cement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2800" b="1" dirty="0">
                <a:latin typeface="Times New Roman"/>
                <a:ea typeface="Times New Roman"/>
                <a:cs typeface="Times New Roman"/>
                <a:sym typeface="Times New Roman"/>
              </a:rPr>
              <a:t>GC Fuji II LC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 – polifunkciós esztétikai helyreállító fényrekötő üvegionomer, 11 színben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- </a:t>
            </a:r>
            <a:r>
              <a:rPr sz="2800" b="1" dirty="0"/>
              <a:t>GC Fuji II LC Improved kapszula</a:t>
            </a:r>
            <a:r>
              <a:rPr sz="2800" dirty="0"/>
              <a:t>, A2 és A3 színben – ragasztó cement</a:t>
            </a:r>
          </a:p>
        </p:txBody>
      </p:sp>
      <p:pic>
        <p:nvPicPr>
          <p:cNvPr id="318" name="GC Fuji II LC Improved.jpg" descr="GC Fuji II LC Improv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946" y="7360908"/>
            <a:ext cx="2417520" cy="227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Üvegionomer készítmény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Üvegionomer készítmények</a:t>
            </a:r>
          </a:p>
        </p:txBody>
      </p:sp>
      <p:sp>
        <p:nvSpPr>
          <p:cNvPr id="321" name="- Kavitan cem - ragasztó cement…"/>
          <p:cNvSpPr txBox="1">
            <a:spLocks noGrp="1"/>
          </p:cNvSpPr>
          <p:nvPr>
            <p:ph type="body" idx="1"/>
          </p:nvPr>
        </p:nvSpPr>
        <p:spPr>
          <a:xfrm>
            <a:off x="1094113" y="2628900"/>
            <a:ext cx="10530836" cy="5257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- Kavitan cem</a:t>
            </a:r>
            <a:r>
              <a:rPr dirty="0"/>
              <a:t> - ragasztó cement</a:t>
            </a:r>
          </a:p>
          <a:p>
            <a:pPr marL="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2800">
                <a:solidFill>
                  <a:srgbClr val="3037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- </a:t>
            </a:r>
            <a:r>
              <a:rPr b="1" dirty="0">
                <a:solidFill>
                  <a:srgbClr val="000000"/>
                </a:solidFill>
              </a:rPr>
              <a:t>Voco Ionolux</a:t>
            </a:r>
            <a:r>
              <a:rPr dirty="0">
                <a:solidFill>
                  <a:srgbClr val="000000"/>
                </a:solidFill>
              </a:rPr>
              <a:t> fényrekötő üvegionemer</a:t>
            </a:r>
            <a:r>
              <a:rPr dirty="0"/>
              <a:t> a maradó ill. a tejfogak ellátására I,III,V. osztályokban.</a:t>
            </a:r>
            <a:br>
              <a:rPr dirty="0"/>
            </a:br>
            <a:r>
              <a:rPr dirty="0"/>
              <a:t>Alkalmazható alábélelésre, csonkfelépítésre, ideiglenes és végleges ellátásra egyaránt.</a:t>
            </a:r>
          </a:p>
          <a:p>
            <a:pPr marL="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2800">
                <a:solidFill>
                  <a:srgbClr val="3037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/>
              <a:t>Miracle mix</a:t>
            </a:r>
            <a:r>
              <a:rPr dirty="0"/>
              <a:t> – csonkfelépítő üvegionomer</a:t>
            </a:r>
          </a:p>
          <a:p>
            <a:pPr marL="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2800">
                <a:solidFill>
                  <a:srgbClr val="30374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/>
              <a:t>Fuji ORTHO LC</a:t>
            </a:r>
            <a:r>
              <a:rPr dirty="0"/>
              <a:t> – fényrekötő bracket ragasztó</a:t>
            </a:r>
            <a:endParaRPr dirty="0">
              <a:solidFill>
                <a:srgbClr val="000000"/>
              </a:solidFill>
            </a:endParaRPr>
          </a:p>
          <a:p>
            <a:pPr marL="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GC FUJI BOND LC fényrekötő dentin/zománc bond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2. Kezdeti mélység és az üreg határainak meghatározása…"/>
          <p:cNvSpPr txBox="1">
            <a:spLocks noGrp="1"/>
          </p:cNvSpPr>
          <p:nvPr>
            <p:ph type="body" idx="1"/>
          </p:nvPr>
        </p:nvSpPr>
        <p:spPr>
          <a:xfrm>
            <a:off x="800100" y="2520210"/>
            <a:ext cx="11607800" cy="6525192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14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2. Kezdeti mélység és az üreg határainak meghatározása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•	Ez a lépés tér el a legtöbbet Black szabályaitól 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•</a:t>
            </a:r>
            <a:r>
              <a:rPr sz="3000" u="sng" dirty="0"/>
              <a:t>	A preventív extenzió elve szerint: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o	az üreg széleit ki kell terjeszteni a fog öntisztuló vagy mesterségesen könnyen tisztítható felszínére 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o	Ez a rágófelszíni cariesek esetén az összes barázda és gödröcske megszüntetéséből, 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o	az approximális cariesek esetén pedig az üreg széleinek a vesztibuláris és orális áthajlásig való kiterjesztéséből áll. </a:t>
            </a:r>
            <a:endParaRPr lang="hu-HU" sz="3000" dirty="0"/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Az új elvek szerint a fogszövetekkel konzervatívan kell bánni, és csak kimondottan a szuvas részeket, meg az alávájt, törékeny zománcot kell eltávolítani. 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Ezen kívül az </a:t>
            </a:r>
            <a:r>
              <a:rPr sz="3000" b="1" dirty="0"/>
              <a:t>üreg határainak az elhelyezkedését még befolyásolják</a:t>
            </a:r>
            <a:r>
              <a:rPr sz="3000" dirty="0"/>
              <a:t>: </a:t>
            </a:r>
            <a:endParaRPr lang="hu-HU" sz="3000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3000" dirty="0"/>
              <a:t>		</a:t>
            </a:r>
            <a:r>
              <a:rPr sz="3000" dirty="0"/>
              <a:t>a szuvasodás kiterjedése, </a:t>
            </a:r>
            <a:endParaRPr lang="hu-HU" sz="3000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3000" dirty="0"/>
              <a:t>		</a:t>
            </a:r>
            <a:r>
              <a:rPr sz="3000" dirty="0"/>
              <a:t>esztétika, </a:t>
            </a:r>
            <a:endParaRPr lang="hu-HU" sz="3000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3000" dirty="0"/>
              <a:t>		</a:t>
            </a:r>
            <a:r>
              <a:rPr sz="3000" dirty="0"/>
              <a:t>az okklúzió,</a:t>
            </a:r>
            <a:endParaRPr lang="hu-HU" sz="3000"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 </a:t>
            </a:r>
            <a:r>
              <a:rPr lang="hu-HU" sz="3000" dirty="0"/>
              <a:t>		</a:t>
            </a:r>
            <a:r>
              <a:rPr sz="3000" dirty="0"/>
              <a:t>a</a:t>
            </a:r>
            <a:r>
              <a:rPr lang="hu-HU" sz="3000" dirty="0"/>
              <a:t> </a:t>
            </a:r>
            <a:r>
              <a:rPr sz="3000" dirty="0" err="1"/>
              <a:t>szomszédos</a:t>
            </a:r>
            <a:r>
              <a:rPr sz="3000" dirty="0"/>
              <a:t> fogak. </a:t>
            </a:r>
            <a:br>
              <a:rPr sz="3000" dirty="0"/>
            </a:br>
            <a:r>
              <a:rPr sz="3000" dirty="0"/>
              <a:t> </a:t>
            </a:r>
            <a:br>
              <a:rPr sz="3000" dirty="0"/>
            </a:br>
            <a:r>
              <a:rPr sz="3000" dirty="0"/>
              <a:t> </a:t>
            </a:r>
            <a:br>
              <a:rPr sz="3000"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  <a:br>
              <a:rPr dirty="0"/>
            </a:br>
            <a:r>
              <a:rPr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Amalgámtömés"/>
          <p:cNvSpPr txBox="1">
            <a:spLocks noGrp="1"/>
          </p:cNvSpPr>
          <p:nvPr>
            <p:ph type="title"/>
          </p:nvPr>
        </p:nvSpPr>
        <p:spPr>
          <a:xfrm>
            <a:off x="1879600" y="304800"/>
            <a:ext cx="9245600" cy="1651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Amalgámtömés</a:t>
            </a:r>
          </a:p>
        </p:txBody>
      </p:sp>
      <p:sp>
        <p:nvSpPr>
          <p:cNvPr id="324" name="Amalgám meghatározása: A higanynak (Hg) más fémmel / fémekkel alkotott ötvözete.…"/>
          <p:cNvSpPr txBox="1">
            <a:spLocks noGrp="1"/>
          </p:cNvSpPr>
          <p:nvPr>
            <p:ph type="body" idx="1"/>
          </p:nvPr>
        </p:nvSpPr>
        <p:spPr>
          <a:xfrm>
            <a:off x="482600" y="1625600"/>
            <a:ext cx="11760200" cy="6261100"/>
          </a:xfrm>
          <a:prstGeom prst="rect">
            <a:avLst/>
          </a:prstGeom>
        </p:spPr>
        <p:txBody>
          <a:bodyPr/>
          <a:lstStyle/>
          <a:p>
            <a:pPr marL="1090025" indent="-378825" algn="ctr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/>
              <a:t>Amalgám meghatározása</a:t>
            </a:r>
            <a:r>
              <a:rPr b="1"/>
              <a:t>: </a:t>
            </a:r>
            <a:r>
              <a:t>A higanynak (Hg) más fémmel / fémekkel alkotott ötvözete.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fogászati amalgám fő összetevői: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Higany, ezüst, ón, tartalmaz még rezet és lehet benne cink.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 i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Amalgámtömések csoportosítása: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Lehet: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az egyes összetevők mennyisége ill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részecskék formája alapján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hány fém vesz részt az ötvözetben</a:t>
            </a:r>
          </a:p>
        </p:txBody>
      </p:sp>
      <p:pic>
        <p:nvPicPr>
          <p:cNvPr id="325" name="12.jpg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972300"/>
            <a:ext cx="3937000" cy="2952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Összetevők alapjá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800" b="1" dirty="0" err="1"/>
              <a:t>Összetevők</a:t>
            </a:r>
            <a:r>
              <a:rPr sz="4800" b="1" dirty="0"/>
              <a:t> </a:t>
            </a:r>
            <a:r>
              <a:rPr sz="4800" b="1" dirty="0" err="1"/>
              <a:t>alapján</a:t>
            </a:r>
            <a:r>
              <a:rPr sz="4800" b="1" dirty="0"/>
              <a:t>:</a:t>
            </a:r>
          </a:p>
        </p:txBody>
      </p:sp>
      <p:sp>
        <p:nvSpPr>
          <p:cNvPr id="328" name="- Réztartalom alapján:…"/>
          <p:cNvSpPr txBox="1">
            <a:spLocks noGrp="1"/>
          </p:cNvSpPr>
          <p:nvPr>
            <p:ph type="body" idx="1"/>
          </p:nvPr>
        </p:nvSpPr>
        <p:spPr>
          <a:xfrm>
            <a:off x="596900" y="2628900"/>
            <a:ext cx="11595100" cy="5257800"/>
          </a:xfrm>
          <a:prstGeom prst="rect">
            <a:avLst/>
          </a:prstGeom>
        </p:spPr>
        <p:txBody>
          <a:bodyPr/>
          <a:lstStyle/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i="0" dirty="0"/>
              <a:t>-	</a:t>
            </a:r>
            <a:r>
              <a:rPr dirty="0" err="1"/>
              <a:t>Réztartalom</a:t>
            </a:r>
            <a:r>
              <a:rPr dirty="0"/>
              <a:t> </a:t>
            </a:r>
            <a:r>
              <a:rPr dirty="0" err="1"/>
              <a:t>alapján</a:t>
            </a:r>
            <a:r>
              <a:rPr b="0" i="0" dirty="0"/>
              <a:t>:</a:t>
            </a:r>
          </a:p>
          <a:p>
            <a:pPr marL="9144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Alacsony</a:t>
            </a:r>
            <a:r>
              <a:rPr dirty="0"/>
              <a:t> (2-5%) </a:t>
            </a:r>
            <a:r>
              <a:rPr dirty="0" err="1"/>
              <a:t>réztartalmú</a:t>
            </a:r>
            <a:r>
              <a:rPr dirty="0"/>
              <a:t> </a:t>
            </a:r>
            <a:r>
              <a:rPr dirty="0" err="1"/>
              <a:t>konvencionális</a:t>
            </a:r>
            <a:endParaRPr dirty="0"/>
          </a:p>
          <a:p>
            <a:pPr marL="9144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Magas (12-30%) </a:t>
            </a:r>
            <a:r>
              <a:rPr dirty="0" err="1"/>
              <a:t>réztartalmú</a:t>
            </a:r>
            <a:r>
              <a:rPr dirty="0"/>
              <a:t>, </a:t>
            </a:r>
            <a:r>
              <a:rPr b="1" dirty="0">
                <a:solidFill>
                  <a:srgbClr val="002E7A"/>
                </a:solidFill>
              </a:rPr>
              <a:t>gamma-2-fázis </a:t>
            </a:r>
            <a:r>
              <a:rPr b="1" dirty="0" err="1">
                <a:solidFill>
                  <a:srgbClr val="002E7A"/>
                </a:solidFill>
              </a:rPr>
              <a:t>mentes</a:t>
            </a:r>
            <a:r>
              <a:rPr b="1" dirty="0">
                <a:solidFill>
                  <a:srgbClr val="002E7A"/>
                </a:solidFill>
              </a:rPr>
              <a:t> </a:t>
            </a:r>
            <a:r>
              <a:rPr b="1" dirty="0" err="1">
                <a:solidFill>
                  <a:srgbClr val="002E7A"/>
                </a:solidFill>
              </a:rPr>
              <a:t>amalgám</a:t>
            </a:r>
            <a:endParaRPr b="1" dirty="0">
              <a:solidFill>
                <a:srgbClr val="002E7A"/>
              </a:solidFill>
            </a:endParaRPr>
          </a:p>
          <a:p>
            <a:pPr marL="9144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>
              <a:solidFill>
                <a:srgbClr val="002E7A"/>
              </a:solidFill>
            </a:endParaRP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réz</a:t>
            </a:r>
            <a:r>
              <a:rPr dirty="0"/>
              <a:t> </a:t>
            </a:r>
            <a:r>
              <a:rPr dirty="0" err="1"/>
              <a:t>mennyisége</a:t>
            </a:r>
            <a:r>
              <a:rPr dirty="0"/>
              <a:t> </a:t>
            </a:r>
            <a:r>
              <a:rPr dirty="0" err="1"/>
              <a:t>lényegesen</a:t>
            </a:r>
            <a:r>
              <a:rPr dirty="0"/>
              <a:t> </a:t>
            </a:r>
            <a:r>
              <a:rPr dirty="0" err="1"/>
              <a:t>befolyásolja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jellemzőit</a:t>
            </a:r>
            <a:r>
              <a:rPr dirty="0"/>
              <a:t>, ma </a:t>
            </a:r>
            <a:r>
              <a:rPr dirty="0" err="1"/>
              <a:t>már</a:t>
            </a:r>
            <a:r>
              <a:rPr dirty="0"/>
              <a:t> </a:t>
            </a:r>
            <a:r>
              <a:rPr dirty="0" err="1"/>
              <a:t>gyakorlatilag</a:t>
            </a:r>
            <a:r>
              <a:rPr dirty="0"/>
              <a:t> a </a:t>
            </a:r>
            <a:r>
              <a:rPr dirty="0" err="1"/>
              <a:t>korszerűbb</a:t>
            </a:r>
            <a:r>
              <a:rPr dirty="0"/>
              <a:t> </a:t>
            </a:r>
            <a:r>
              <a:rPr dirty="0" err="1"/>
              <a:t>magas</a:t>
            </a:r>
            <a:r>
              <a:rPr dirty="0"/>
              <a:t> </a:t>
            </a:r>
            <a:r>
              <a:rPr dirty="0" err="1"/>
              <a:t>réztartalmú</a:t>
            </a:r>
            <a:r>
              <a:rPr dirty="0"/>
              <a:t> </a:t>
            </a:r>
            <a:r>
              <a:rPr dirty="0" err="1"/>
              <a:t>amalgámokat</a:t>
            </a:r>
            <a:r>
              <a:rPr dirty="0"/>
              <a:t> </a:t>
            </a:r>
            <a:r>
              <a:rPr dirty="0" err="1"/>
              <a:t>használják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Összetevők alapján: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13208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800" b="1" dirty="0" err="1"/>
              <a:t>Összetevők</a:t>
            </a:r>
            <a:r>
              <a:rPr sz="4800" b="1" dirty="0"/>
              <a:t> </a:t>
            </a:r>
            <a:r>
              <a:rPr sz="4800" b="1" dirty="0" err="1"/>
              <a:t>alapján</a:t>
            </a:r>
            <a:r>
              <a:rPr sz="4800" b="1" dirty="0"/>
              <a:t>:</a:t>
            </a:r>
          </a:p>
        </p:txBody>
      </p:sp>
      <p:sp>
        <p:nvSpPr>
          <p:cNvPr id="331" name="- Cinktartalom alapján:…"/>
          <p:cNvSpPr txBox="1">
            <a:spLocks noGrp="1"/>
          </p:cNvSpPr>
          <p:nvPr>
            <p:ph type="body" idx="1"/>
          </p:nvPr>
        </p:nvSpPr>
        <p:spPr>
          <a:xfrm>
            <a:off x="419100" y="1917700"/>
            <a:ext cx="11823700" cy="5969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i="1" dirty="0" err="1"/>
              <a:t>Cinktartalom</a:t>
            </a:r>
            <a:r>
              <a:rPr b="1" i="1" dirty="0"/>
              <a:t> </a:t>
            </a:r>
            <a:r>
              <a:rPr b="1" i="1" dirty="0" err="1"/>
              <a:t>alapján</a:t>
            </a:r>
            <a:r>
              <a:rPr b="1" i="1" dirty="0"/>
              <a:t>: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Cinket</a:t>
            </a:r>
            <a:r>
              <a:rPr dirty="0"/>
              <a:t> </a:t>
            </a:r>
            <a:r>
              <a:rPr dirty="0" err="1"/>
              <a:t>tartalmazó</a:t>
            </a:r>
            <a:endParaRPr dirty="0"/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Cink</a:t>
            </a:r>
            <a:r>
              <a:rPr dirty="0"/>
              <a:t> </a:t>
            </a:r>
            <a:r>
              <a:rPr dirty="0" err="1"/>
              <a:t>mentes</a:t>
            </a:r>
            <a:endParaRPr dirty="0"/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tabLst>
                <a:tab pos="9144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konvencionális</a:t>
            </a:r>
            <a:r>
              <a:rPr dirty="0"/>
              <a:t> </a:t>
            </a:r>
            <a:r>
              <a:rPr dirty="0" err="1"/>
              <a:t>amalgámok</a:t>
            </a:r>
            <a:r>
              <a:rPr dirty="0"/>
              <a:t> 1%-ban </a:t>
            </a:r>
            <a:r>
              <a:rPr dirty="0" err="1"/>
              <a:t>tartalmaztak</a:t>
            </a:r>
            <a:r>
              <a:rPr dirty="0"/>
              <a:t> </a:t>
            </a:r>
            <a:r>
              <a:rPr dirty="0" err="1"/>
              <a:t>Cinket</a:t>
            </a:r>
            <a:r>
              <a:rPr dirty="0"/>
              <a:t>, </a:t>
            </a:r>
            <a:r>
              <a:rPr dirty="0" err="1"/>
              <a:t>szerepe</a:t>
            </a:r>
            <a:r>
              <a:rPr dirty="0"/>
              <a:t> a </a:t>
            </a:r>
            <a:r>
              <a:rPr dirty="0" err="1"/>
              <a:t>fő</a:t>
            </a:r>
            <a:r>
              <a:rPr dirty="0"/>
              <a:t> </a:t>
            </a:r>
            <a:r>
              <a:rPr dirty="0" err="1"/>
              <a:t>összetevők</a:t>
            </a:r>
            <a:r>
              <a:rPr dirty="0"/>
              <a:t> </a:t>
            </a:r>
            <a:r>
              <a:rPr dirty="0" err="1"/>
              <a:t>oxidációjának</a:t>
            </a:r>
            <a:r>
              <a:rPr dirty="0"/>
              <a:t> </a:t>
            </a:r>
            <a:r>
              <a:rPr dirty="0" err="1"/>
              <a:t>gátlása</a:t>
            </a:r>
            <a:r>
              <a:rPr dirty="0"/>
              <a:t>. Ha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megfelelő</a:t>
            </a:r>
            <a:r>
              <a:rPr dirty="0"/>
              <a:t> volt a </a:t>
            </a:r>
            <a:r>
              <a:rPr dirty="0" err="1"/>
              <a:t>tömés</a:t>
            </a:r>
            <a:r>
              <a:rPr dirty="0"/>
              <a:t> </a:t>
            </a:r>
            <a:r>
              <a:rPr dirty="0" err="1"/>
              <a:t>készítés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vízzel</a:t>
            </a:r>
            <a:r>
              <a:rPr dirty="0"/>
              <a:t> </a:t>
            </a:r>
            <a:r>
              <a:rPr dirty="0" err="1"/>
              <a:t>találkozott</a:t>
            </a:r>
            <a:r>
              <a:rPr dirty="0"/>
              <a:t> a </a:t>
            </a:r>
            <a:r>
              <a:rPr dirty="0" err="1"/>
              <a:t>megkötött</a:t>
            </a:r>
            <a:r>
              <a:rPr dirty="0"/>
              <a:t> </a:t>
            </a:r>
            <a:r>
              <a:rPr dirty="0" err="1"/>
              <a:t>amalgámban</a:t>
            </a:r>
            <a:r>
              <a:rPr dirty="0"/>
              <a:t> </a:t>
            </a:r>
            <a:r>
              <a:rPr dirty="0" err="1"/>
              <a:t>lévő</a:t>
            </a:r>
            <a:r>
              <a:rPr dirty="0"/>
              <a:t> </a:t>
            </a:r>
            <a:r>
              <a:rPr dirty="0" err="1"/>
              <a:t>cink-oxid</a:t>
            </a:r>
            <a:r>
              <a:rPr dirty="0"/>
              <a:t>, </a:t>
            </a:r>
            <a:r>
              <a:rPr dirty="0" err="1"/>
              <a:t>azt</a:t>
            </a:r>
            <a:r>
              <a:rPr dirty="0"/>
              <a:t> </a:t>
            </a:r>
            <a:r>
              <a:rPr dirty="0" err="1"/>
              <a:t>elbontva</a:t>
            </a:r>
            <a:r>
              <a:rPr dirty="0"/>
              <a:t> </a:t>
            </a:r>
            <a:r>
              <a:rPr dirty="0" err="1"/>
              <a:t>hidrogént</a:t>
            </a:r>
            <a:r>
              <a:rPr dirty="0"/>
              <a:t> </a:t>
            </a:r>
            <a:r>
              <a:rPr dirty="0" err="1"/>
              <a:t>szabadít</a:t>
            </a:r>
            <a:r>
              <a:rPr dirty="0"/>
              <a:t> </a:t>
            </a:r>
            <a:r>
              <a:rPr dirty="0" err="1"/>
              <a:t>fel</a:t>
            </a:r>
            <a:r>
              <a:rPr dirty="0"/>
              <a:t>, </a:t>
            </a:r>
            <a:r>
              <a:rPr dirty="0" err="1"/>
              <a:t>ezáltal</a:t>
            </a:r>
            <a:r>
              <a:rPr dirty="0"/>
              <a:t> </a:t>
            </a:r>
            <a:r>
              <a:rPr dirty="0" err="1"/>
              <a:t>késői</a:t>
            </a:r>
            <a:r>
              <a:rPr dirty="0"/>
              <a:t> </a:t>
            </a:r>
            <a:r>
              <a:rPr dirty="0" err="1"/>
              <a:t>expanzió</a:t>
            </a:r>
            <a:r>
              <a:rPr dirty="0"/>
              <a:t> </a:t>
            </a:r>
            <a:r>
              <a:rPr dirty="0" err="1"/>
              <a:t>jelenséget</a:t>
            </a:r>
            <a:r>
              <a:rPr dirty="0"/>
              <a:t> </a:t>
            </a:r>
            <a:r>
              <a:rPr dirty="0" err="1"/>
              <a:t>okozott</a:t>
            </a:r>
            <a:r>
              <a:rPr dirty="0"/>
              <a:t>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magas</a:t>
            </a:r>
            <a:r>
              <a:rPr dirty="0"/>
              <a:t> </a:t>
            </a:r>
            <a:r>
              <a:rPr dirty="0" err="1"/>
              <a:t>réztartalmú</a:t>
            </a:r>
            <a:r>
              <a:rPr dirty="0"/>
              <a:t> </a:t>
            </a:r>
            <a:r>
              <a:rPr dirty="0" err="1"/>
              <a:t>ötvözeteknél</a:t>
            </a:r>
            <a:r>
              <a:rPr dirty="0"/>
              <a:t> a </a:t>
            </a:r>
            <a:r>
              <a:rPr dirty="0" err="1"/>
              <a:t>cinktartalom</a:t>
            </a:r>
            <a:r>
              <a:rPr dirty="0"/>
              <a:t> 20-50%-al </a:t>
            </a:r>
            <a:r>
              <a:rPr dirty="0" err="1"/>
              <a:t>hosszabb</a:t>
            </a:r>
            <a:r>
              <a:rPr dirty="0"/>
              <a:t> </a:t>
            </a:r>
            <a:r>
              <a:rPr dirty="0" err="1"/>
              <a:t>élettartamot</a:t>
            </a:r>
            <a:r>
              <a:rPr dirty="0"/>
              <a:t> </a:t>
            </a:r>
            <a:r>
              <a:rPr dirty="0" err="1"/>
              <a:t>biztosít</a:t>
            </a:r>
            <a:r>
              <a:rPr dirty="0"/>
              <a:t> a </a:t>
            </a:r>
            <a:r>
              <a:rPr dirty="0" err="1"/>
              <a:t>tömésnek</a:t>
            </a:r>
            <a:r>
              <a:rPr dirty="0"/>
              <a:t>.</a:t>
            </a:r>
          </a:p>
        </p:txBody>
      </p:sp>
      <p:pic>
        <p:nvPicPr>
          <p:cNvPr id="332" name="amalgam-tiltasa-eu.jpg" descr="amalgam-tiltasa-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252" y="1866900"/>
            <a:ext cx="2969448" cy="222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1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Összetevők alapján:"/>
          <p:cNvSpPr txBox="1">
            <a:spLocks noGrp="1"/>
          </p:cNvSpPr>
          <p:nvPr>
            <p:ph type="title"/>
          </p:nvPr>
        </p:nvSpPr>
        <p:spPr>
          <a:xfrm>
            <a:off x="1879600" y="381000"/>
            <a:ext cx="9245600" cy="167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Összetevők alapján:</a:t>
            </a:r>
          </a:p>
        </p:txBody>
      </p:sp>
      <p:sp>
        <p:nvSpPr>
          <p:cNvPr id="335" name="- Ezüstöt és Ónt mindegyik tartalmaz:…"/>
          <p:cNvSpPr txBox="1">
            <a:spLocks noGrp="1"/>
          </p:cNvSpPr>
          <p:nvPr>
            <p:ph type="body" idx="1"/>
          </p:nvPr>
        </p:nvSpPr>
        <p:spPr>
          <a:xfrm>
            <a:off x="1016000" y="2628900"/>
            <a:ext cx="10109200" cy="5257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b="1" i="1"/>
              <a:t>Ezüstöt és Ónt mindegyik tartalmaz: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i="1"/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 b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konvencionális reszelékben: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65% Ezüst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29% Ón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legfeljebb 6% Réz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legfeljebb 2% Cink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legfeljebb 3% Higany</a:t>
            </a:r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gamma-2-fázis-mentes amalgámpor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ezüstartama 40-70%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réz mennyisége12-30%</a:t>
            </a:r>
          </a:p>
        </p:txBody>
      </p:sp>
      <p:pic>
        <p:nvPicPr>
          <p:cNvPr id="336" name="capsula1.jpg" descr="capsu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136" y="7442200"/>
            <a:ext cx="3810000" cy="203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A fém ötvözetük alapjá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A fém ötvözetük alapján:</a:t>
            </a:r>
          </a:p>
        </p:txBody>
      </p:sp>
      <p:sp>
        <p:nvSpPr>
          <p:cNvPr id="339" name="- binér (2x),…"/>
          <p:cNvSpPr txBox="1">
            <a:spLocks noGrp="1"/>
          </p:cNvSpPr>
          <p:nvPr>
            <p:ph type="body" idx="1"/>
          </p:nvPr>
        </p:nvSpPr>
        <p:spPr>
          <a:xfrm>
            <a:off x="1041400" y="2032000"/>
            <a:ext cx="11049000" cy="5854700"/>
          </a:xfrm>
          <a:prstGeom prst="rect">
            <a:avLst/>
          </a:prstGeom>
        </p:spPr>
        <p:txBody>
          <a:bodyPr/>
          <a:lstStyle/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 </a:t>
            </a:r>
            <a:r>
              <a:rPr sz="3600" dirty="0" err="1"/>
              <a:t>binér</a:t>
            </a:r>
            <a:r>
              <a:rPr sz="3600" dirty="0"/>
              <a:t> (2x), 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</a:t>
            </a:r>
            <a:r>
              <a:rPr sz="3600" dirty="0" err="1"/>
              <a:t>trenér</a:t>
            </a:r>
            <a:r>
              <a:rPr sz="3600" dirty="0"/>
              <a:t> (3x),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</a:t>
            </a:r>
            <a:r>
              <a:rPr sz="3600" dirty="0" err="1"/>
              <a:t>qaterner</a:t>
            </a:r>
            <a:r>
              <a:rPr sz="3600" dirty="0"/>
              <a:t> (4x) </a:t>
            </a:r>
            <a:r>
              <a:rPr sz="3600" dirty="0" err="1"/>
              <a:t>amalgámról</a:t>
            </a:r>
            <a:r>
              <a:rPr sz="3600" dirty="0"/>
              <a:t> </a:t>
            </a:r>
            <a:r>
              <a:rPr sz="3600" dirty="0" err="1"/>
              <a:t>beszélünk</a:t>
            </a:r>
            <a:endParaRPr sz="3600" dirty="0"/>
          </a:p>
          <a:p>
            <a:pPr marL="45720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600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      pl: </a:t>
            </a:r>
            <a:r>
              <a:rPr sz="3600" dirty="0" err="1"/>
              <a:t>Réz</a:t>
            </a:r>
            <a:r>
              <a:rPr sz="3600" dirty="0"/>
              <a:t> (Cu) – </a:t>
            </a:r>
            <a:r>
              <a:rPr sz="3600" dirty="0" err="1"/>
              <a:t>amalgám</a:t>
            </a:r>
            <a:r>
              <a:rPr sz="3600" dirty="0"/>
              <a:t>: Cu </a:t>
            </a:r>
            <a:r>
              <a:rPr sz="3600" dirty="0" err="1"/>
              <a:t>és</a:t>
            </a:r>
            <a:r>
              <a:rPr sz="3600" dirty="0"/>
              <a:t> Hg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           </a:t>
            </a:r>
            <a:r>
              <a:rPr sz="3600" dirty="0" err="1"/>
              <a:t>Ezüst</a:t>
            </a:r>
            <a:r>
              <a:rPr sz="3600" dirty="0"/>
              <a:t> (Ag) </a:t>
            </a:r>
            <a:r>
              <a:rPr sz="3600" dirty="0" err="1"/>
              <a:t>amalgám</a:t>
            </a:r>
            <a:r>
              <a:rPr sz="3600" dirty="0"/>
              <a:t>: Ag + Sn (</a:t>
            </a:r>
            <a:r>
              <a:rPr sz="3600" dirty="0" err="1"/>
              <a:t>ón</a:t>
            </a:r>
            <a:r>
              <a:rPr sz="3600" dirty="0"/>
              <a:t>) + Hg  ( Black </a:t>
            </a:r>
            <a:r>
              <a:rPr sz="3600" dirty="0" err="1"/>
              <a:t>féle</a:t>
            </a:r>
            <a:r>
              <a:rPr sz="3600" dirty="0"/>
              <a:t> </a:t>
            </a:r>
            <a:r>
              <a:rPr sz="3600" dirty="0" err="1"/>
              <a:t>összeállítás</a:t>
            </a:r>
            <a:r>
              <a:rPr sz="36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Nemes amalgám: Legalább 50% ezüst kell legyen benne…"/>
          <p:cNvSpPr txBox="1">
            <a:spLocks noGrp="1"/>
          </p:cNvSpPr>
          <p:nvPr>
            <p:ph type="body" idx="1"/>
          </p:nvPr>
        </p:nvSpPr>
        <p:spPr>
          <a:xfrm>
            <a:off x="901700" y="1054100"/>
            <a:ext cx="11264900" cy="6832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/>
              <a:t>Nemes amalgám</a:t>
            </a:r>
            <a:r>
              <a:t>: Legalább 50% ezüst kell legyen benne 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/>
              <a:t>Az optimális amalgám</a:t>
            </a:r>
            <a:r>
              <a:t> (konvencionális) Black szerint 72% Ag (ezüst) + 27,55 % Sn (Ón)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Ez a reszelék összetétele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és ebből kell 60tf % venni + 40tf % Hg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konvencionális amalgám megkeverése során az </a:t>
            </a:r>
            <a:r>
              <a:rPr b="1"/>
              <a:t>ezüstből és Ónból álló</a:t>
            </a:r>
            <a:r>
              <a:t> </a:t>
            </a:r>
            <a:r>
              <a:rPr b="1"/>
              <a:t>gamma fázis</a:t>
            </a:r>
            <a:r>
              <a:t> érintkezésbe kerül a </a:t>
            </a:r>
            <a:r>
              <a:rPr b="1"/>
              <a:t>higannyal </a:t>
            </a:r>
            <a:r>
              <a:t>és </a:t>
            </a:r>
            <a:r>
              <a:rPr u="sng"/>
              <a:t>két új fázis jön létre: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1. (Ezüstből)Ag + Hg = AgHg     -     </a:t>
            </a:r>
            <a:r>
              <a:rPr b="1"/>
              <a:t>gamma 1 fázis</a:t>
            </a:r>
            <a:r>
              <a:t> – stabil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2. (Ónból)Sn  + Hg = SnHg      -     </a:t>
            </a:r>
            <a:r>
              <a:rPr b="1"/>
              <a:t>gamma 2 fázis</a:t>
            </a:r>
            <a:r>
              <a:t> – nem stabil, elbomlik!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amma 1 fázis kristály szemcséi általában kicsik és szimmetrikusak,…"/>
          <p:cNvSpPr txBox="1">
            <a:spLocks noGrp="1"/>
          </p:cNvSpPr>
          <p:nvPr>
            <p:ph type="body" idx="1"/>
          </p:nvPr>
        </p:nvSpPr>
        <p:spPr>
          <a:xfrm>
            <a:off x="889000" y="1142999"/>
            <a:ext cx="11404600" cy="793900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>
                <a:solidFill>
                  <a:srgbClr val="1A0A53"/>
                </a:solidFill>
              </a:rPr>
              <a:t>Gamma 1 </a:t>
            </a:r>
            <a:r>
              <a:rPr b="1" u="sng" dirty="0" err="1">
                <a:solidFill>
                  <a:srgbClr val="1A0A53"/>
                </a:solidFill>
              </a:rPr>
              <a:t>fázis</a:t>
            </a:r>
            <a:r>
              <a:rPr b="1" dirty="0">
                <a:solidFill>
                  <a:srgbClr val="1A0A53"/>
                </a:solidFill>
              </a:rPr>
              <a:t> </a:t>
            </a:r>
            <a:r>
              <a:rPr dirty="0" err="1"/>
              <a:t>kristály</a:t>
            </a:r>
            <a:r>
              <a:rPr dirty="0"/>
              <a:t> </a:t>
            </a:r>
            <a:r>
              <a:rPr dirty="0" err="1"/>
              <a:t>szemcséi</a:t>
            </a:r>
            <a:r>
              <a:rPr dirty="0"/>
              <a:t> </a:t>
            </a:r>
            <a:r>
              <a:rPr dirty="0" err="1"/>
              <a:t>általában</a:t>
            </a:r>
            <a:r>
              <a:rPr dirty="0"/>
              <a:t> </a:t>
            </a:r>
            <a:r>
              <a:rPr b="1" i="1" dirty="0" err="1"/>
              <a:t>kicsik</a:t>
            </a:r>
            <a:r>
              <a:rPr b="1" i="1" dirty="0"/>
              <a:t> </a:t>
            </a:r>
            <a:r>
              <a:rPr b="1" i="1" dirty="0" err="1"/>
              <a:t>és</a:t>
            </a:r>
            <a:r>
              <a:rPr b="1" i="1" dirty="0"/>
              <a:t> </a:t>
            </a:r>
            <a:r>
              <a:rPr b="1" i="1" dirty="0" err="1"/>
              <a:t>szimmetrikusak</a:t>
            </a:r>
            <a:r>
              <a:rPr dirty="0"/>
              <a:t>,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>
                <a:solidFill>
                  <a:srgbClr val="2C1376"/>
                </a:solidFill>
              </a:rPr>
              <a:t>Gamma 2 </a:t>
            </a:r>
            <a:r>
              <a:rPr b="1" u="sng" dirty="0" err="1">
                <a:solidFill>
                  <a:srgbClr val="2C1376"/>
                </a:solidFill>
              </a:rPr>
              <a:t>fázis</a:t>
            </a:r>
            <a:r>
              <a:rPr dirty="0"/>
              <a:t> </a:t>
            </a:r>
            <a:r>
              <a:rPr dirty="0" err="1"/>
              <a:t>kristály</a:t>
            </a:r>
            <a:r>
              <a:rPr dirty="0"/>
              <a:t> </a:t>
            </a:r>
            <a:r>
              <a:rPr dirty="0" err="1"/>
              <a:t>szemcséi</a:t>
            </a:r>
            <a:r>
              <a:rPr dirty="0"/>
              <a:t> </a:t>
            </a:r>
            <a:r>
              <a:rPr b="1" i="1" dirty="0" err="1"/>
              <a:t>hosszúkás</a:t>
            </a:r>
            <a:r>
              <a:rPr b="1" i="1" dirty="0"/>
              <a:t>, </a:t>
            </a:r>
            <a:r>
              <a:rPr b="1" i="1" dirty="0" err="1"/>
              <a:t>késpengeszerű</a:t>
            </a:r>
            <a:r>
              <a:rPr b="1" i="1" dirty="0"/>
              <a:t> </a:t>
            </a:r>
            <a:r>
              <a:rPr b="1" i="1" dirty="0" err="1"/>
              <a:t>formájú</a:t>
            </a:r>
            <a:r>
              <a:rPr dirty="0"/>
              <a:t> – </a:t>
            </a:r>
            <a:r>
              <a:rPr dirty="0" err="1"/>
              <a:t>ez</a:t>
            </a:r>
            <a:r>
              <a:rPr dirty="0"/>
              <a:t> </a:t>
            </a:r>
            <a:r>
              <a:rPr dirty="0" err="1"/>
              <a:t>hátrány</a:t>
            </a:r>
            <a:r>
              <a:rPr dirty="0"/>
              <a:t>, </a:t>
            </a:r>
            <a:r>
              <a:rPr dirty="0" err="1"/>
              <a:t>mert</a:t>
            </a:r>
            <a:r>
              <a:rPr dirty="0"/>
              <a:t> a </a:t>
            </a:r>
            <a:r>
              <a:rPr dirty="0" err="1"/>
              <a:t>felszínen</a:t>
            </a:r>
            <a:r>
              <a:rPr dirty="0"/>
              <a:t> </a:t>
            </a:r>
            <a:r>
              <a:rPr dirty="0" err="1"/>
              <a:t>elkezdődő</a:t>
            </a:r>
            <a:r>
              <a:rPr dirty="0"/>
              <a:t> </a:t>
            </a:r>
            <a:r>
              <a:rPr dirty="0" err="1"/>
              <a:t>korrozió</a:t>
            </a:r>
            <a:r>
              <a:rPr dirty="0"/>
              <a:t> a </a:t>
            </a:r>
            <a:r>
              <a:rPr dirty="0" err="1"/>
              <a:t>hosszukás</a:t>
            </a:r>
            <a:r>
              <a:rPr dirty="0"/>
              <a:t> </a:t>
            </a:r>
            <a:r>
              <a:rPr dirty="0" err="1"/>
              <a:t>kristályok</a:t>
            </a:r>
            <a:r>
              <a:rPr dirty="0"/>
              <a:t> </a:t>
            </a:r>
            <a:r>
              <a:rPr dirty="0" err="1"/>
              <a:t>mentén</a:t>
            </a:r>
            <a:r>
              <a:rPr dirty="0"/>
              <a:t> a </a:t>
            </a:r>
            <a:r>
              <a:rPr dirty="0" err="1"/>
              <a:t>mélybe</a:t>
            </a:r>
            <a:r>
              <a:rPr dirty="0"/>
              <a:t> jut –</a:t>
            </a:r>
            <a:r>
              <a:rPr dirty="0" err="1"/>
              <a:t>így</a:t>
            </a:r>
            <a:r>
              <a:rPr dirty="0"/>
              <a:t> a </a:t>
            </a:r>
            <a:r>
              <a:rPr dirty="0" err="1"/>
              <a:t>tömés</a:t>
            </a:r>
            <a:r>
              <a:rPr dirty="0"/>
              <a:t> </a:t>
            </a:r>
            <a:r>
              <a:rPr dirty="0" err="1"/>
              <a:t>porozussá</a:t>
            </a:r>
            <a:r>
              <a:rPr dirty="0"/>
              <a:t> </a:t>
            </a:r>
            <a:r>
              <a:rPr dirty="0" err="1"/>
              <a:t>válik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meggyengül</a:t>
            </a:r>
            <a:r>
              <a:rPr dirty="0"/>
              <a:t>. 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Ezért</a:t>
            </a:r>
            <a:r>
              <a:rPr dirty="0"/>
              <a:t> ha</a:t>
            </a:r>
            <a:r>
              <a:rPr b="1" dirty="0"/>
              <a:t> </a:t>
            </a:r>
            <a:r>
              <a:rPr b="1" dirty="0" err="1"/>
              <a:t>rezet</a:t>
            </a:r>
            <a:r>
              <a:rPr dirty="0"/>
              <a:t> </a:t>
            </a:r>
            <a:r>
              <a:rPr dirty="0" err="1"/>
              <a:t>teszünk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amalgámhoz</a:t>
            </a:r>
            <a:r>
              <a:rPr dirty="0"/>
              <a:t>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elenyésző</a:t>
            </a:r>
            <a:r>
              <a:rPr dirty="0"/>
              <a:t> </a:t>
            </a:r>
            <a:r>
              <a:rPr dirty="0" err="1"/>
              <a:t>mennyiségű</a:t>
            </a:r>
            <a:r>
              <a:rPr dirty="0"/>
              <a:t> </a:t>
            </a:r>
            <a:r>
              <a:rPr b="1" dirty="0"/>
              <a:t>gamma 2 </a:t>
            </a:r>
            <a:r>
              <a:rPr b="1" dirty="0" err="1"/>
              <a:t>fázis</a:t>
            </a:r>
            <a:r>
              <a:rPr b="1" dirty="0"/>
              <a:t> </a:t>
            </a:r>
            <a:r>
              <a:rPr dirty="0" err="1"/>
              <a:t>keletkezik</a:t>
            </a:r>
            <a:r>
              <a:rPr dirty="0"/>
              <a:t>, </a:t>
            </a:r>
            <a:r>
              <a:rPr dirty="0" err="1"/>
              <a:t>ellenben</a:t>
            </a:r>
            <a:r>
              <a:rPr dirty="0"/>
              <a:t> a </a:t>
            </a:r>
            <a:r>
              <a:rPr dirty="0" err="1"/>
              <a:t>keletkező</a:t>
            </a:r>
            <a:r>
              <a:rPr dirty="0"/>
              <a:t> </a:t>
            </a:r>
            <a:r>
              <a:rPr b="1" dirty="0" err="1"/>
              <a:t>réz-ón</a:t>
            </a:r>
            <a:r>
              <a:rPr b="1" dirty="0"/>
              <a:t> </a:t>
            </a:r>
            <a:r>
              <a:rPr b="1" dirty="0" err="1"/>
              <a:t>fázis</a:t>
            </a:r>
            <a:r>
              <a:rPr dirty="0"/>
              <a:t> </a:t>
            </a:r>
            <a:r>
              <a:rPr dirty="0" err="1"/>
              <a:t>kevésbé</a:t>
            </a:r>
            <a:r>
              <a:rPr dirty="0"/>
              <a:t> </a:t>
            </a:r>
            <a:r>
              <a:rPr dirty="0" err="1"/>
              <a:t>hajlamos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korrózióra</a:t>
            </a:r>
            <a:r>
              <a:rPr dirty="0"/>
              <a:t>.</a:t>
            </a:r>
          </a:p>
          <a:p>
            <a:pPr marL="0" lvl="1" indent="711200">
              <a:lnSpc>
                <a:spcPct val="150000"/>
              </a:lnSpc>
              <a:buSzTx/>
              <a:buNone/>
              <a:defRPr sz="2400">
                <a:solidFill>
                  <a:srgbClr val="00364A"/>
                </a:solidFill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gyártók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igyekeznek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ónt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egyre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nagyobb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mértékben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más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fémekkel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(RÉZ)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pótolni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csomagoláson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„Non Gamma-2-es”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jelzéssel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látják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ezeket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termékeket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kötési</a:t>
            </a:r>
            <a:r>
              <a:rPr dirty="0"/>
              <a:t> </a:t>
            </a:r>
            <a:r>
              <a:rPr dirty="0" err="1"/>
              <a:t>ideje</a:t>
            </a:r>
            <a:r>
              <a:rPr dirty="0"/>
              <a:t> </a:t>
            </a:r>
            <a:r>
              <a:rPr u="sng" dirty="0"/>
              <a:t>2</a:t>
            </a:r>
            <a:r>
              <a:rPr dirty="0"/>
              <a:t>-3 </a:t>
            </a:r>
            <a:r>
              <a:rPr dirty="0" err="1"/>
              <a:t>óra</a:t>
            </a:r>
            <a:r>
              <a:rPr dirty="0"/>
              <a:t>. </a:t>
            </a:r>
            <a:r>
              <a:rPr dirty="0" err="1"/>
              <a:t>Utána</a:t>
            </a:r>
            <a:r>
              <a:rPr dirty="0"/>
              <a:t> 24 </a:t>
            </a:r>
            <a:r>
              <a:rPr dirty="0" err="1"/>
              <a:t>óra</a:t>
            </a:r>
            <a:r>
              <a:rPr dirty="0"/>
              <a:t> </a:t>
            </a:r>
            <a:r>
              <a:rPr dirty="0" err="1"/>
              <a:t>múlva</a:t>
            </a:r>
            <a:r>
              <a:rPr dirty="0"/>
              <a:t> </a:t>
            </a:r>
            <a:r>
              <a:rPr dirty="0" err="1"/>
              <a:t>finírozzuk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olírozzuk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24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</a:t>
            </a:r>
          </a:p>
        </p:txBody>
      </p:sp>
    </p:spTree>
  </p:cSld>
  <p:clrMapOvr>
    <a:masterClrMapping/>
  </p:clrMapOvr>
  <p:transition spd="slow"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Az amalgámtömésekből felszabaduló higany mennyisége nagyon alacsony, az érvénye egészségügyi határérték alatt van. A higanyleadás oka a tömésben feleslegben maradt, reakcióba nem lépett higany párolgása, ill. a gamma1-fázis fokozatos átalakulása.…"/>
          <p:cNvSpPr txBox="1">
            <a:spLocks noGrp="1"/>
          </p:cNvSpPr>
          <p:nvPr>
            <p:ph type="body" idx="1"/>
          </p:nvPr>
        </p:nvSpPr>
        <p:spPr>
          <a:xfrm>
            <a:off x="215900" y="901700"/>
            <a:ext cx="12763500" cy="9017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amalgámtömésekből</a:t>
            </a:r>
            <a:r>
              <a:rPr dirty="0"/>
              <a:t> </a:t>
            </a:r>
            <a:r>
              <a:rPr dirty="0" err="1"/>
              <a:t>felszabaduló</a:t>
            </a:r>
            <a:r>
              <a:rPr dirty="0"/>
              <a:t> </a:t>
            </a:r>
            <a:r>
              <a:rPr b="1" dirty="0" err="1">
                <a:solidFill>
                  <a:srgbClr val="791A3E"/>
                </a:solidFill>
              </a:rPr>
              <a:t>higany</a:t>
            </a:r>
            <a:r>
              <a:rPr b="1" dirty="0">
                <a:solidFill>
                  <a:srgbClr val="791A3E"/>
                </a:solidFill>
              </a:rPr>
              <a:t> </a:t>
            </a:r>
            <a:r>
              <a:rPr dirty="0" err="1"/>
              <a:t>mennyisége</a:t>
            </a:r>
            <a:r>
              <a:rPr dirty="0"/>
              <a:t> </a:t>
            </a:r>
            <a:r>
              <a:rPr dirty="0" err="1"/>
              <a:t>nagyon</a:t>
            </a:r>
            <a:r>
              <a:rPr dirty="0"/>
              <a:t> </a:t>
            </a:r>
            <a:r>
              <a:rPr dirty="0" err="1"/>
              <a:t>alacsony</a:t>
            </a:r>
            <a:r>
              <a:rPr dirty="0"/>
              <a:t>,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érvénye</a:t>
            </a:r>
            <a:r>
              <a:rPr dirty="0"/>
              <a:t> </a:t>
            </a:r>
            <a:r>
              <a:rPr dirty="0" err="1"/>
              <a:t>egészségügyi</a:t>
            </a:r>
            <a:r>
              <a:rPr dirty="0"/>
              <a:t> </a:t>
            </a:r>
            <a:r>
              <a:rPr dirty="0" err="1"/>
              <a:t>határérték</a:t>
            </a:r>
            <a:r>
              <a:rPr dirty="0"/>
              <a:t> </a:t>
            </a:r>
            <a:r>
              <a:rPr dirty="0" err="1"/>
              <a:t>alatt</a:t>
            </a:r>
            <a:r>
              <a:rPr dirty="0"/>
              <a:t> van. A </a:t>
            </a:r>
            <a:r>
              <a:rPr dirty="0" err="1"/>
              <a:t>higanyleadás</a:t>
            </a:r>
            <a:r>
              <a:rPr dirty="0"/>
              <a:t> </a:t>
            </a:r>
            <a:r>
              <a:rPr dirty="0" err="1"/>
              <a:t>oka</a:t>
            </a:r>
            <a:r>
              <a:rPr dirty="0"/>
              <a:t> a </a:t>
            </a:r>
            <a:r>
              <a:rPr dirty="0" err="1"/>
              <a:t>tömésben</a:t>
            </a:r>
            <a:r>
              <a:rPr dirty="0"/>
              <a:t> </a:t>
            </a:r>
            <a:r>
              <a:rPr dirty="0" err="1"/>
              <a:t>feleslegben</a:t>
            </a:r>
            <a:r>
              <a:rPr dirty="0"/>
              <a:t> </a:t>
            </a:r>
            <a:r>
              <a:rPr dirty="0" err="1"/>
              <a:t>maradt</a:t>
            </a:r>
            <a:r>
              <a:rPr dirty="0"/>
              <a:t>, </a:t>
            </a:r>
            <a:r>
              <a:rPr dirty="0" err="1"/>
              <a:t>reakcióba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lépett</a:t>
            </a:r>
            <a:r>
              <a:rPr dirty="0"/>
              <a:t> </a:t>
            </a:r>
            <a:r>
              <a:rPr dirty="0" err="1"/>
              <a:t>higany</a:t>
            </a:r>
            <a:r>
              <a:rPr dirty="0"/>
              <a:t> </a:t>
            </a:r>
            <a:r>
              <a:rPr dirty="0" err="1"/>
              <a:t>párolgása</a:t>
            </a:r>
            <a:r>
              <a:rPr dirty="0"/>
              <a:t>, ill. a gamma1-fázis </a:t>
            </a:r>
            <a:r>
              <a:rPr dirty="0" err="1"/>
              <a:t>fokozatos</a:t>
            </a:r>
            <a:r>
              <a:rPr dirty="0"/>
              <a:t> </a:t>
            </a:r>
            <a:r>
              <a:rPr dirty="0" err="1"/>
              <a:t>átalakulása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elemi </a:t>
            </a:r>
            <a:r>
              <a:rPr dirty="0" err="1"/>
              <a:t>higany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akkumulálódik</a:t>
            </a:r>
            <a:r>
              <a:rPr dirty="0"/>
              <a:t> </a:t>
            </a:r>
            <a:r>
              <a:rPr dirty="0" err="1"/>
              <a:t>irreverzibilisen</a:t>
            </a:r>
            <a:r>
              <a:rPr dirty="0"/>
              <a:t> a </a:t>
            </a:r>
            <a:r>
              <a:rPr dirty="0" err="1"/>
              <a:t>testben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amalgámot</a:t>
            </a:r>
            <a:r>
              <a:rPr dirty="0"/>
              <a:t> </a:t>
            </a:r>
            <a:r>
              <a:rPr dirty="0" err="1"/>
              <a:t>megfelelő</a:t>
            </a:r>
            <a:r>
              <a:rPr dirty="0"/>
              <a:t> </a:t>
            </a:r>
            <a:r>
              <a:rPr dirty="0" err="1"/>
              <a:t>biztonsági</a:t>
            </a:r>
            <a:r>
              <a:rPr dirty="0"/>
              <a:t> </a:t>
            </a:r>
            <a:r>
              <a:rPr dirty="0" err="1"/>
              <a:t>használat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eljárási</a:t>
            </a:r>
            <a:r>
              <a:rPr dirty="0"/>
              <a:t> </a:t>
            </a:r>
            <a:r>
              <a:rPr dirty="0" err="1"/>
              <a:t>szabályok</a:t>
            </a:r>
            <a:r>
              <a:rPr dirty="0"/>
              <a:t> </a:t>
            </a:r>
            <a:r>
              <a:rPr dirty="0" err="1"/>
              <a:t>mellett</a:t>
            </a:r>
            <a:r>
              <a:rPr dirty="0"/>
              <a:t> </a:t>
            </a:r>
            <a:r>
              <a:rPr dirty="0" err="1"/>
              <a:t>biztonságosnak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tekinteni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mindenáron</a:t>
            </a:r>
            <a:r>
              <a:rPr dirty="0"/>
              <a:t> </a:t>
            </a:r>
            <a:r>
              <a:rPr dirty="0" err="1"/>
              <a:t>kicserélni</a:t>
            </a:r>
            <a:r>
              <a:rPr dirty="0"/>
              <a:t>, </a:t>
            </a:r>
            <a:r>
              <a:rPr dirty="0" err="1"/>
              <a:t>kivéve</a:t>
            </a:r>
            <a:r>
              <a:rPr dirty="0"/>
              <a:t> </a:t>
            </a:r>
            <a:r>
              <a:rPr dirty="0" err="1"/>
              <a:t>fémallergia</a:t>
            </a:r>
            <a:r>
              <a:rPr dirty="0"/>
              <a:t>, </a:t>
            </a:r>
            <a:r>
              <a:rPr dirty="0" err="1"/>
              <a:t>higanyallergia</a:t>
            </a:r>
            <a:r>
              <a:rPr dirty="0"/>
              <a:t> </a:t>
            </a:r>
            <a:r>
              <a:rPr dirty="0" err="1"/>
              <a:t>esetén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     </a:t>
            </a:r>
            <a:r>
              <a:rPr dirty="0"/>
              <a:t>Black –</a:t>
            </a:r>
            <a:r>
              <a:rPr dirty="0" err="1"/>
              <a:t>féle</a:t>
            </a:r>
            <a:r>
              <a:rPr dirty="0"/>
              <a:t> </a:t>
            </a:r>
            <a:r>
              <a:rPr dirty="0" err="1"/>
              <a:t>üregalakítás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dirty="0" err="1"/>
              <a:t>alábélelés</a:t>
            </a:r>
            <a:r>
              <a:rPr dirty="0"/>
              <a:t> </a:t>
            </a:r>
            <a:r>
              <a:rPr dirty="0" err="1"/>
              <a:t>valamilyen</a:t>
            </a:r>
            <a:r>
              <a:rPr dirty="0"/>
              <a:t> Calcium-</a:t>
            </a:r>
            <a:r>
              <a:rPr dirty="0" err="1"/>
              <a:t>hidroxid</a:t>
            </a:r>
            <a:r>
              <a:rPr dirty="0"/>
              <a:t> </a:t>
            </a:r>
            <a:r>
              <a:rPr dirty="0" err="1"/>
              <a:t>tartalmú</a:t>
            </a:r>
            <a:r>
              <a:rPr dirty="0"/>
              <a:t> </a:t>
            </a:r>
            <a:r>
              <a:rPr dirty="0" err="1"/>
              <a:t>anyaggal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     </a:t>
            </a:r>
            <a:r>
              <a:rPr b="1" u="sng" dirty="0" err="1">
                <a:solidFill>
                  <a:srgbClr val="3C081B"/>
                </a:solidFill>
              </a:rPr>
              <a:t>Alábélelés</a:t>
            </a:r>
            <a:r>
              <a:rPr b="1" u="sng" dirty="0">
                <a:solidFill>
                  <a:srgbClr val="3C081B"/>
                </a:solidFill>
              </a:rPr>
              <a:t> </a:t>
            </a:r>
            <a:r>
              <a:rPr b="1" u="sng" dirty="0" err="1">
                <a:solidFill>
                  <a:srgbClr val="3C081B"/>
                </a:solidFill>
              </a:rPr>
              <a:t>célja</a:t>
            </a:r>
            <a:r>
              <a:rPr b="1" u="sng" dirty="0">
                <a:solidFill>
                  <a:srgbClr val="3C081B"/>
                </a:solidFill>
              </a:rPr>
              <a:t> </a:t>
            </a:r>
            <a:r>
              <a:rPr dirty="0"/>
              <a:t>a dentin </a:t>
            </a:r>
            <a:r>
              <a:rPr dirty="0" err="1"/>
              <a:t>érzékenység</a:t>
            </a:r>
            <a:r>
              <a:rPr dirty="0"/>
              <a:t> </a:t>
            </a:r>
            <a:r>
              <a:rPr dirty="0" err="1"/>
              <a:t>csökkentése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 err="1"/>
              <a:t>Történhet</a:t>
            </a:r>
            <a:r>
              <a:rPr dirty="0"/>
              <a:t>: - </a:t>
            </a:r>
            <a:r>
              <a:rPr dirty="0" err="1"/>
              <a:t>önkötő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fényre</a:t>
            </a:r>
            <a:r>
              <a:rPr dirty="0"/>
              <a:t> </a:t>
            </a:r>
            <a:r>
              <a:rPr dirty="0" err="1"/>
              <a:t>kötő</a:t>
            </a:r>
            <a:r>
              <a:rPr dirty="0"/>
              <a:t> </a:t>
            </a:r>
            <a:r>
              <a:rPr dirty="0" err="1"/>
              <a:t>üvegionomer</a:t>
            </a:r>
            <a:r>
              <a:rPr dirty="0"/>
              <a:t> </a:t>
            </a:r>
            <a:r>
              <a:rPr dirty="0" err="1"/>
              <a:t>cementtel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- </a:t>
            </a:r>
            <a:r>
              <a:rPr dirty="0" err="1"/>
              <a:t>lakk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- </a:t>
            </a:r>
            <a:r>
              <a:rPr dirty="0" err="1"/>
              <a:t>Dycal</a:t>
            </a:r>
            <a:r>
              <a:rPr dirty="0"/>
              <a:t> (ha </a:t>
            </a: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tömés</a:t>
            </a:r>
            <a:r>
              <a:rPr dirty="0"/>
              <a:t> </a:t>
            </a:r>
            <a:r>
              <a:rPr dirty="0" err="1"/>
              <a:t>megy</a:t>
            </a:r>
            <a:r>
              <a:rPr dirty="0"/>
              <a:t> </a:t>
            </a:r>
            <a:r>
              <a:rPr dirty="0" err="1"/>
              <a:t>rá</a:t>
            </a:r>
            <a:r>
              <a:rPr dirty="0"/>
              <a:t>, </a:t>
            </a:r>
            <a:r>
              <a:rPr dirty="0" err="1"/>
              <a:t>előbb</a:t>
            </a:r>
            <a:r>
              <a:rPr dirty="0"/>
              <a:t> </a:t>
            </a:r>
            <a:r>
              <a:rPr dirty="0" err="1"/>
              <a:t>cementtel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fedni</a:t>
            </a:r>
            <a:r>
              <a:rPr dirty="0"/>
              <a:t>)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- </a:t>
            </a:r>
            <a:r>
              <a:rPr dirty="0" err="1"/>
              <a:t>egyéb</a:t>
            </a:r>
            <a:r>
              <a:rPr dirty="0"/>
              <a:t> </a:t>
            </a:r>
            <a:r>
              <a:rPr dirty="0" err="1"/>
              <a:t>alábélelő</a:t>
            </a:r>
            <a:r>
              <a:rPr dirty="0"/>
              <a:t> </a:t>
            </a:r>
            <a:r>
              <a:rPr dirty="0" err="1"/>
              <a:t>anyag</a:t>
            </a:r>
            <a:r>
              <a:rPr dirty="0"/>
              <a:t>…</a:t>
            </a:r>
          </a:p>
        </p:txBody>
      </p:sp>
      <p:pic>
        <p:nvPicPr>
          <p:cNvPr id="349" name="higany681229.jpg" descr="higany681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215900"/>
            <a:ext cx="29083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malgám kiszerelés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400" b="1" dirty="0" err="1"/>
              <a:t>Amalgám</a:t>
            </a:r>
            <a:r>
              <a:rPr sz="4400" b="1" dirty="0"/>
              <a:t> </a:t>
            </a:r>
            <a:r>
              <a:rPr sz="4400" b="1" dirty="0" err="1"/>
              <a:t>kiszerelése</a:t>
            </a:r>
            <a:r>
              <a:rPr sz="4400" b="1" dirty="0"/>
              <a:t>:</a:t>
            </a:r>
          </a:p>
        </p:txBody>
      </p:sp>
      <p:sp>
        <p:nvSpPr>
          <p:cNvPr id="352" name="- reszelék + higany…"/>
          <p:cNvSpPr txBox="1">
            <a:spLocks noGrp="1"/>
          </p:cNvSpPr>
          <p:nvPr>
            <p:ph type="body" idx="1"/>
          </p:nvPr>
        </p:nvSpPr>
        <p:spPr>
          <a:xfrm>
            <a:off x="482600" y="1574800"/>
            <a:ext cx="11353800" cy="57912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- </a:t>
            </a:r>
            <a:r>
              <a:rPr dirty="0" err="1"/>
              <a:t>reszelék</a:t>
            </a:r>
            <a:r>
              <a:rPr dirty="0"/>
              <a:t> + </a:t>
            </a:r>
            <a:r>
              <a:rPr dirty="0" err="1"/>
              <a:t>higany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- </a:t>
            </a:r>
            <a:r>
              <a:rPr dirty="0" err="1"/>
              <a:t>készletben</a:t>
            </a:r>
            <a:r>
              <a:rPr dirty="0"/>
              <a:t> </a:t>
            </a:r>
            <a:r>
              <a:rPr dirty="0" err="1"/>
              <a:t>reszelék</a:t>
            </a:r>
            <a:r>
              <a:rPr dirty="0"/>
              <a:t> </a:t>
            </a:r>
            <a:r>
              <a:rPr dirty="0" err="1"/>
              <a:t>tabletta</a:t>
            </a:r>
            <a:r>
              <a:rPr dirty="0"/>
              <a:t> + </a:t>
            </a:r>
            <a:r>
              <a:rPr dirty="0" err="1"/>
              <a:t>fóliázott</a:t>
            </a:r>
            <a:r>
              <a:rPr dirty="0"/>
              <a:t> Hg + </a:t>
            </a:r>
            <a:r>
              <a:rPr dirty="0" err="1"/>
              <a:t>kapszulák</a:t>
            </a:r>
            <a:r>
              <a:rPr dirty="0"/>
              <a:t> 1, 2, </a:t>
            </a:r>
            <a:r>
              <a:rPr dirty="0" err="1"/>
              <a:t>vagy</a:t>
            </a:r>
            <a:r>
              <a:rPr dirty="0"/>
              <a:t> 3 </a:t>
            </a:r>
            <a:r>
              <a:rPr dirty="0" err="1"/>
              <a:t>adagos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- </a:t>
            </a:r>
            <a:r>
              <a:rPr dirty="0" err="1"/>
              <a:t>előre</a:t>
            </a:r>
            <a:r>
              <a:rPr dirty="0"/>
              <a:t> </a:t>
            </a:r>
            <a:r>
              <a:rPr dirty="0" err="1"/>
              <a:t>elkészített</a:t>
            </a:r>
            <a:r>
              <a:rPr dirty="0"/>
              <a:t> 1, 2 </a:t>
            </a:r>
            <a:r>
              <a:rPr dirty="0" err="1"/>
              <a:t>vagy</a:t>
            </a:r>
            <a:r>
              <a:rPr dirty="0"/>
              <a:t> 3 </a:t>
            </a:r>
            <a:r>
              <a:rPr dirty="0" err="1"/>
              <a:t>adagos</a:t>
            </a:r>
            <a:r>
              <a:rPr dirty="0"/>
              <a:t> </a:t>
            </a:r>
            <a:r>
              <a:rPr dirty="0" err="1"/>
              <a:t>kapszulában</a:t>
            </a:r>
            <a:r>
              <a:rPr dirty="0"/>
              <a:t>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pl: ANA 70 </a:t>
            </a:r>
            <a:r>
              <a:rPr dirty="0" err="1"/>
              <a:t>duett</a:t>
            </a:r>
            <a:r>
              <a:rPr dirty="0"/>
              <a:t>, ANA 2000 </a:t>
            </a:r>
            <a:r>
              <a:rPr dirty="0" err="1"/>
              <a:t>duett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</a:t>
            </a:r>
            <a:r>
              <a:rPr dirty="0" err="1"/>
              <a:t>Keverőgép</a:t>
            </a:r>
            <a:r>
              <a:rPr dirty="0"/>
              <a:t> </a:t>
            </a:r>
            <a:r>
              <a:rPr dirty="0" err="1"/>
              <a:t>használata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dirty="0" err="1"/>
              <a:t>dörzscsészébe</a:t>
            </a:r>
            <a:r>
              <a:rPr dirty="0"/>
              <a:t> </a:t>
            </a:r>
            <a:r>
              <a:rPr dirty="0" err="1"/>
              <a:t>tesszük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adagoló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</a:t>
            </a:r>
            <a:r>
              <a:rPr dirty="0" err="1"/>
              <a:t>pisztollyal</a:t>
            </a:r>
            <a:r>
              <a:rPr dirty="0"/>
              <a:t> </a:t>
            </a:r>
            <a:r>
              <a:rPr dirty="0" err="1"/>
              <a:t>vesszük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tesszük</a:t>
            </a:r>
            <a:r>
              <a:rPr dirty="0"/>
              <a:t> a </a:t>
            </a:r>
            <a:r>
              <a:rPr dirty="0" err="1"/>
              <a:t>cavitásba</a:t>
            </a:r>
            <a:r>
              <a:rPr dirty="0"/>
              <a:t>.</a:t>
            </a:r>
          </a:p>
        </p:txBody>
      </p:sp>
      <p:pic>
        <p:nvPicPr>
          <p:cNvPr id="353" name="12723951333389.jpg" descr="12723951333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848" y="6388100"/>
            <a:ext cx="3227452" cy="306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malgám alkalmazásával kapcsolatos szabályok: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12242800" cy="279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50000"/>
              </a:lnSpc>
            </a:lvl1pPr>
          </a:lstStyle>
          <a:p>
            <a:pPr>
              <a:lnSpc>
                <a:spcPct val="80000"/>
              </a:lnSpc>
              <a:defRPr>
                <a:effectLst/>
              </a:defRPr>
            </a:pPr>
            <a:r>
              <a:rPr sz="5400" b="1" dirty="0"/>
              <a:t>Amalgám alkalmazásával kapcsolatos szabályok:</a:t>
            </a:r>
          </a:p>
        </p:txBody>
      </p:sp>
      <p:sp>
        <p:nvSpPr>
          <p:cNvPr id="356" name="TÁROLÁS:…"/>
          <p:cNvSpPr txBox="1">
            <a:spLocks noGrp="1"/>
          </p:cNvSpPr>
          <p:nvPr>
            <p:ph type="body" idx="1"/>
          </p:nvPr>
        </p:nvSpPr>
        <p:spPr>
          <a:xfrm>
            <a:off x="850900" y="2628900"/>
            <a:ext cx="11544300" cy="52578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TÁROLÁS: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Higanyt – jól lezárt üvegben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Az amalgámmaradékok tárolására víz vagy röntgen fixáló folyadék</a:t>
            </a:r>
            <a:r>
              <a:rPr dirty="0"/>
              <a:t> </a:t>
            </a:r>
            <a:r>
              <a:rPr i="1" dirty="0"/>
              <a:t>(előnyösebb: mert az oldat képes megkötni a felszabaduló higanyt)</a:t>
            </a:r>
            <a:r>
              <a:rPr dirty="0"/>
              <a:t> </a:t>
            </a:r>
            <a:r>
              <a:rPr b="1" dirty="0"/>
              <a:t>alatt, zárható tároló edényben.</a:t>
            </a:r>
            <a:r>
              <a:rPr dirty="0"/>
              <a:t> A Hg levegőn rövid idő alatt  is szublimál és ez mérgező (tüdő alveolusai).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2600" i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b="1" dirty="0"/>
              <a:t>szublimáció</a:t>
            </a:r>
            <a:r>
              <a:rPr dirty="0"/>
              <a:t> olyan halmazállapot-változás, amikor a szilárd halmazállapotú anyag gázzá fejlődik melegítés hatására anélkül, hogy közben folyékony állapotot venne fel.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Kötelező alapelvek:"/>
          <p:cNvSpPr txBox="1">
            <a:spLocks noGrp="1"/>
          </p:cNvSpPr>
          <p:nvPr>
            <p:ph type="title"/>
          </p:nvPr>
        </p:nvSpPr>
        <p:spPr>
          <a:xfrm>
            <a:off x="801047" y="800100"/>
            <a:ext cx="11175580" cy="1368452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dirty="0"/>
              <a:t>Kötelező alapelvek:</a:t>
            </a:r>
          </a:p>
        </p:txBody>
      </p:sp>
      <p:sp>
        <p:nvSpPr>
          <p:cNvPr id="169" name="- valamennyi törékeny vagy meggyengült zománcot el kell távolítani…"/>
          <p:cNvSpPr txBox="1">
            <a:spLocks noGrp="1"/>
          </p:cNvSpPr>
          <p:nvPr>
            <p:ph type="body" sz="half" idx="1"/>
          </p:nvPr>
        </p:nvSpPr>
        <p:spPr>
          <a:xfrm>
            <a:off x="996423" y="2628900"/>
            <a:ext cx="10980203" cy="5257800"/>
          </a:xfrm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sz="3600" dirty="0"/>
              <a:t>	valamennyi törékeny vagy meggyengült zománcot el kell távolítani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minden laesiót vagy hibát be kell vonni az üregbe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az üreg határát lehetőleg jól finírozható helyre kell helyezni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törekedni kell az egészséges fogálomány megőrzésére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4572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törekedni kell a tömes kerületének rövidítésére</a:t>
            </a:r>
          </a:p>
        </p:txBody>
      </p:sp>
    </p:spTree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ÖMÉS KÉSZÍTÉSE:…"/>
          <p:cNvSpPr txBox="1">
            <a:spLocks noGrp="1"/>
          </p:cNvSpPr>
          <p:nvPr>
            <p:ph type="body" idx="1"/>
          </p:nvPr>
        </p:nvSpPr>
        <p:spPr>
          <a:xfrm>
            <a:off x="850900" y="1363850"/>
            <a:ext cx="11442700" cy="652284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/>
              <a:t>TÖMÉS KÉSZÍTÉSE: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Higanyhoz még kesztyűben se nyúljunk! következménye: kontact dermatitis, fémallergia</a:t>
            </a:r>
            <a:endParaRPr b="0" dirty="0"/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Nem szabad szabad kézzel amalgámot keverni.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Keverőgépeknél a működés alatt egy átlátszó tetővel fedjük le a mozgó kapszulát – részleges védelem.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Amalgám kondenzálása alatt használjunk elszívót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Kofferdám felhelyezése.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Keverőgépek vagy kapszúlázott amalgám használata.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Elszívás, szellőztetés.</a:t>
            </a:r>
          </a:p>
          <a:p>
            <a:pPr marL="457200" marR="457200" indent="-457200" algn="just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Műszerek alapos tisztítása sterilizáslás előtt.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ÖMÉS, POLÍROZÁS, FINÍROZÁS:…"/>
          <p:cNvSpPr txBox="1">
            <a:spLocks noGrp="1"/>
          </p:cNvSpPr>
          <p:nvPr>
            <p:ph type="body" idx="1"/>
          </p:nvPr>
        </p:nvSpPr>
        <p:spPr>
          <a:xfrm>
            <a:off x="1358900" y="1193800"/>
            <a:ext cx="10096500" cy="715978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/>
              <a:t>TÖMÉS, POLÍROZÁS, FINÍROZÁS: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Kofferdám</a:t>
            </a:r>
            <a:r>
              <a:rPr dirty="0"/>
              <a:t> + </a:t>
            </a:r>
            <a:r>
              <a:rPr dirty="0" err="1"/>
              <a:t>exhaustor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Vízhűtés</a:t>
            </a:r>
            <a:r>
              <a:rPr dirty="0"/>
              <a:t> </a:t>
            </a:r>
            <a:r>
              <a:rPr dirty="0" err="1"/>
              <a:t>alkalmazása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Szellőztetés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TÖMÉS ELTÁVOLÍTÁSA: 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Kofferdám</a:t>
            </a:r>
            <a:r>
              <a:rPr dirty="0"/>
              <a:t> </a:t>
            </a:r>
            <a:r>
              <a:rPr dirty="0" err="1"/>
              <a:t>felhelyezése</a:t>
            </a:r>
            <a:r>
              <a:rPr dirty="0"/>
              <a:t>, </a:t>
            </a:r>
            <a:r>
              <a:rPr dirty="0" err="1"/>
              <a:t>higany</a:t>
            </a:r>
            <a:r>
              <a:rPr dirty="0"/>
              <a:t> </a:t>
            </a:r>
            <a:r>
              <a:rPr dirty="0" err="1"/>
              <a:t>allergia</a:t>
            </a:r>
            <a:r>
              <a:rPr dirty="0"/>
              <a:t> </a:t>
            </a:r>
            <a:r>
              <a:rPr dirty="0" err="1"/>
              <a:t>esetén</a:t>
            </a:r>
            <a:r>
              <a:rPr dirty="0"/>
              <a:t> </a:t>
            </a:r>
            <a:r>
              <a:rPr dirty="0" err="1"/>
              <a:t>kötelező</a:t>
            </a:r>
            <a:r>
              <a:rPr dirty="0"/>
              <a:t>!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Vízhűtés</a:t>
            </a:r>
            <a:r>
              <a:rPr dirty="0"/>
              <a:t> </a:t>
            </a:r>
            <a:r>
              <a:rPr dirty="0" err="1"/>
              <a:t>alkalmazása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Szellőztetés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KÖRNYEZET VÉDELME:…"/>
          <p:cNvSpPr txBox="1">
            <a:spLocks noGrp="1"/>
          </p:cNvSpPr>
          <p:nvPr>
            <p:ph type="body" idx="1"/>
          </p:nvPr>
        </p:nvSpPr>
        <p:spPr>
          <a:xfrm>
            <a:off x="1879600" y="1016000"/>
            <a:ext cx="9245600" cy="68707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/>
              <a:t>KÖRNYEZET VÉDELME: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szeparátor</a:t>
            </a:r>
            <a:r>
              <a:rPr dirty="0"/>
              <a:t> </a:t>
            </a:r>
            <a:r>
              <a:rPr dirty="0" err="1"/>
              <a:t>felszerelése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Higannyal</a:t>
            </a:r>
            <a:r>
              <a:rPr dirty="0"/>
              <a:t> </a:t>
            </a:r>
            <a:r>
              <a:rPr dirty="0" err="1"/>
              <a:t>kontaminálódott</a:t>
            </a:r>
            <a:r>
              <a:rPr dirty="0"/>
              <a:t> </a:t>
            </a:r>
            <a:r>
              <a:rPr dirty="0" err="1"/>
              <a:t>eszközöket</a:t>
            </a:r>
            <a:r>
              <a:rPr dirty="0"/>
              <a:t> pl. </a:t>
            </a:r>
            <a:r>
              <a:rPr dirty="0" err="1"/>
              <a:t>vattarollni</a:t>
            </a:r>
            <a:r>
              <a:rPr dirty="0"/>
              <a:t> </a:t>
            </a:r>
            <a:r>
              <a:rPr dirty="0" err="1"/>
              <a:t>fertőző</a:t>
            </a:r>
            <a:r>
              <a:rPr dirty="0"/>
              <a:t> </a:t>
            </a:r>
            <a:r>
              <a:rPr dirty="0" err="1"/>
              <a:t>veszélyes</a:t>
            </a:r>
            <a:r>
              <a:rPr dirty="0"/>
              <a:t> </a:t>
            </a:r>
            <a:r>
              <a:rPr dirty="0" err="1"/>
              <a:t>hulladéktól</a:t>
            </a:r>
            <a:r>
              <a:rPr dirty="0"/>
              <a:t> </a:t>
            </a:r>
            <a:r>
              <a:rPr dirty="0" err="1"/>
              <a:t>külön</a:t>
            </a:r>
            <a:r>
              <a:rPr dirty="0"/>
              <a:t> </a:t>
            </a:r>
            <a:r>
              <a:rPr dirty="0" err="1"/>
              <a:t>gyűjtsük</a:t>
            </a:r>
            <a:r>
              <a:rPr dirty="0"/>
              <a:t> – </a:t>
            </a:r>
            <a:r>
              <a:rPr dirty="0" err="1"/>
              <a:t>mert</a:t>
            </a:r>
            <a:r>
              <a:rPr dirty="0"/>
              <a:t> ha </a:t>
            </a:r>
            <a:r>
              <a:rPr dirty="0" err="1"/>
              <a:t>elégetik</a:t>
            </a:r>
            <a:r>
              <a:rPr dirty="0"/>
              <a:t> </a:t>
            </a:r>
            <a:r>
              <a:rPr dirty="0" err="1"/>
              <a:t>higanygőz</a:t>
            </a:r>
            <a:r>
              <a:rPr dirty="0"/>
              <a:t> </a:t>
            </a:r>
            <a:r>
              <a:rPr dirty="0" err="1"/>
              <a:t>juthat</a:t>
            </a:r>
            <a:r>
              <a:rPr dirty="0"/>
              <a:t> a </a:t>
            </a:r>
            <a:r>
              <a:rPr dirty="0" err="1"/>
              <a:t>levegőbe</a:t>
            </a: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Gyermekeknél</a:t>
            </a:r>
            <a:r>
              <a:rPr dirty="0"/>
              <a:t>, </a:t>
            </a:r>
            <a:r>
              <a:rPr dirty="0" err="1"/>
              <a:t>terhes</a:t>
            </a:r>
            <a:r>
              <a:rPr dirty="0"/>
              <a:t> </a:t>
            </a:r>
            <a:r>
              <a:rPr dirty="0" err="1"/>
              <a:t>anyáknál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tanácsolják</a:t>
            </a:r>
            <a:r>
              <a:rPr dirty="0"/>
              <a:t> </a:t>
            </a:r>
            <a:r>
              <a:rPr dirty="0" err="1"/>
              <a:t>külföldön</a:t>
            </a:r>
            <a:r>
              <a:rPr dirty="0"/>
              <a:t>.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fémallergiásoknál</a:t>
            </a:r>
            <a:r>
              <a:rPr dirty="0"/>
              <a:t> NEM </a:t>
            </a:r>
            <a:r>
              <a:rPr dirty="0" err="1"/>
              <a:t>alkalmazunk</a:t>
            </a:r>
            <a:r>
              <a:rPr dirty="0"/>
              <a:t> </a:t>
            </a: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tömést</a:t>
            </a:r>
            <a:r>
              <a:rPr dirty="0"/>
              <a:t>!!!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malgám hátrányai:…"/>
          <p:cNvSpPr txBox="1">
            <a:spLocks noGrp="1"/>
          </p:cNvSpPr>
          <p:nvPr>
            <p:ph type="body" idx="1"/>
          </p:nvPr>
        </p:nvSpPr>
        <p:spPr>
          <a:xfrm>
            <a:off x="1130300" y="1155700"/>
            <a:ext cx="10769600" cy="72009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u="sng"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/>
              <a:t>Amalgám</a:t>
            </a:r>
            <a:r>
              <a:rPr b="1" dirty="0"/>
              <a:t> </a:t>
            </a:r>
            <a:r>
              <a:rPr b="1" dirty="0" err="1"/>
              <a:t>hátrányai</a:t>
            </a:r>
            <a:r>
              <a:rPr b="1" dirty="0"/>
              <a:t>: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színe</a:t>
            </a:r>
            <a:r>
              <a:rPr dirty="0"/>
              <a:t> </a:t>
            </a:r>
            <a:r>
              <a:rPr dirty="0" err="1"/>
              <a:t>eltér</a:t>
            </a:r>
            <a:r>
              <a:rPr dirty="0"/>
              <a:t> a </a:t>
            </a:r>
            <a:r>
              <a:rPr dirty="0" err="1"/>
              <a:t>fogakétól</a:t>
            </a:r>
            <a:r>
              <a:rPr dirty="0"/>
              <a:t> (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esztétikus</a:t>
            </a:r>
            <a:r>
              <a:rPr dirty="0"/>
              <a:t>)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korrozióra</a:t>
            </a:r>
            <a:r>
              <a:rPr dirty="0"/>
              <a:t> </a:t>
            </a:r>
            <a:r>
              <a:rPr dirty="0" err="1"/>
              <a:t>hajlamos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jó</a:t>
            </a:r>
            <a:r>
              <a:rPr dirty="0"/>
              <a:t> </a:t>
            </a:r>
            <a:r>
              <a:rPr dirty="0" err="1"/>
              <a:t>hő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elektromos</a:t>
            </a:r>
            <a:r>
              <a:rPr dirty="0"/>
              <a:t> </a:t>
            </a:r>
            <a:r>
              <a:rPr dirty="0" err="1"/>
              <a:t>vezető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tapad</a:t>
            </a:r>
            <a:r>
              <a:rPr dirty="0"/>
              <a:t> a </a:t>
            </a:r>
            <a:r>
              <a:rPr dirty="0" err="1"/>
              <a:t>kemény</a:t>
            </a:r>
            <a:r>
              <a:rPr dirty="0"/>
              <a:t> </a:t>
            </a:r>
            <a:r>
              <a:rPr dirty="0" err="1"/>
              <a:t>fogszövetekhez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szabad</a:t>
            </a:r>
            <a:r>
              <a:rPr dirty="0"/>
              <a:t> </a:t>
            </a:r>
            <a:r>
              <a:rPr dirty="0" err="1"/>
              <a:t>higany</a:t>
            </a:r>
            <a:r>
              <a:rPr dirty="0"/>
              <a:t> </a:t>
            </a:r>
            <a:r>
              <a:rPr dirty="0" err="1"/>
              <a:t>túlérzékenységet</a:t>
            </a:r>
            <a:r>
              <a:rPr dirty="0"/>
              <a:t> </a:t>
            </a:r>
            <a:r>
              <a:rPr dirty="0" err="1"/>
              <a:t>okozhat</a:t>
            </a:r>
            <a:r>
              <a:rPr dirty="0"/>
              <a:t> (</a:t>
            </a:r>
            <a:r>
              <a:rPr dirty="0" err="1"/>
              <a:t>készítésnél</a:t>
            </a:r>
            <a:r>
              <a:rPr dirty="0"/>
              <a:t>, </a:t>
            </a:r>
            <a:r>
              <a:rPr dirty="0" err="1"/>
              <a:t>eltávolításnál</a:t>
            </a:r>
            <a:r>
              <a:rPr dirty="0"/>
              <a:t>)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 u="sng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Amalgám</a:t>
            </a:r>
            <a:r>
              <a:rPr dirty="0"/>
              <a:t> </a:t>
            </a:r>
            <a:r>
              <a:rPr dirty="0" err="1"/>
              <a:t>előnyei</a:t>
            </a:r>
            <a:r>
              <a:rPr dirty="0"/>
              <a:t>:</a:t>
            </a:r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szájban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oldódik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térfogatát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változtatja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kopásálló</a:t>
            </a:r>
            <a:r>
              <a:rPr dirty="0"/>
              <a:t>, </a:t>
            </a:r>
            <a:r>
              <a:rPr dirty="0" err="1"/>
              <a:t>rágónyomással</a:t>
            </a:r>
            <a:r>
              <a:rPr dirty="0"/>
              <a:t> </a:t>
            </a:r>
            <a:r>
              <a:rPr dirty="0" err="1"/>
              <a:t>szemben</a:t>
            </a:r>
            <a:r>
              <a:rPr dirty="0"/>
              <a:t> </a:t>
            </a:r>
            <a:r>
              <a:rPr dirty="0" err="1"/>
              <a:t>ellenálló</a:t>
            </a:r>
            <a:r>
              <a:rPr dirty="0"/>
              <a:t> – </a:t>
            </a:r>
            <a:r>
              <a:rPr dirty="0" err="1"/>
              <a:t>praemolarisokba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molarisokba</a:t>
            </a:r>
            <a:r>
              <a:rPr dirty="0"/>
              <a:t> </a:t>
            </a:r>
            <a:r>
              <a:rPr dirty="0" err="1"/>
              <a:t>kiválóan</a:t>
            </a:r>
            <a:r>
              <a:rPr dirty="0"/>
              <a:t> </a:t>
            </a:r>
            <a:r>
              <a:rPr dirty="0" err="1"/>
              <a:t>alkalmas</a:t>
            </a:r>
            <a:endParaRPr dirty="0"/>
          </a:p>
          <a:p>
            <a:pPr marL="228600" marR="457200" indent="-228600" algn="ctr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Black I., II. </a:t>
            </a:r>
            <a:r>
              <a:rPr dirty="0" err="1"/>
              <a:t>és</a:t>
            </a:r>
            <a:r>
              <a:rPr dirty="0"/>
              <a:t> V. </a:t>
            </a:r>
            <a:r>
              <a:rPr dirty="0" err="1"/>
              <a:t>osztályú</a:t>
            </a:r>
            <a:r>
              <a:rPr dirty="0"/>
              <a:t> </a:t>
            </a:r>
            <a:r>
              <a:rPr dirty="0" err="1"/>
              <a:t>cavitásokba</a:t>
            </a:r>
            <a:endParaRPr dirty="0"/>
          </a:p>
        </p:txBody>
      </p:sp>
    </p:spTree>
  </p:cSld>
  <p:clrMapOvr>
    <a:masterClrMapping/>
  </p:clrMapOvr>
  <p:transition spd="slow"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Kompozitok és az adhezív töméstechnika anyagai:"/>
          <p:cNvSpPr txBox="1">
            <a:spLocks noGrp="1"/>
          </p:cNvSpPr>
          <p:nvPr>
            <p:ph type="title"/>
          </p:nvPr>
        </p:nvSpPr>
        <p:spPr>
          <a:xfrm>
            <a:off x="371959" y="800100"/>
            <a:ext cx="12112141" cy="15113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>
              <a:defRPr>
                <a:effectLst/>
              </a:defRPr>
            </a:pPr>
            <a:r>
              <a:rPr sz="4800" b="1" dirty="0" err="1"/>
              <a:t>Kompozitok</a:t>
            </a:r>
            <a:r>
              <a:rPr sz="4800" b="1" dirty="0"/>
              <a:t> </a:t>
            </a:r>
            <a:r>
              <a:rPr sz="4800" b="1" dirty="0" err="1"/>
              <a:t>és</a:t>
            </a:r>
            <a:r>
              <a:rPr sz="4800" b="1" dirty="0"/>
              <a:t> </a:t>
            </a:r>
            <a:r>
              <a:rPr sz="4800" b="1" dirty="0" err="1"/>
              <a:t>az</a:t>
            </a:r>
            <a:r>
              <a:rPr sz="4800" b="1" dirty="0"/>
              <a:t> </a:t>
            </a:r>
            <a:r>
              <a:rPr sz="4800" b="1" dirty="0" err="1"/>
              <a:t>adhezív</a:t>
            </a:r>
            <a:r>
              <a:rPr sz="4800" b="1" dirty="0"/>
              <a:t> </a:t>
            </a:r>
            <a:r>
              <a:rPr sz="4800" b="1" dirty="0" err="1"/>
              <a:t>töméstechnika</a:t>
            </a:r>
            <a:r>
              <a:rPr sz="4800" b="1" dirty="0"/>
              <a:t> </a:t>
            </a:r>
            <a:r>
              <a:rPr sz="4800" b="1" dirty="0" err="1"/>
              <a:t>anyagai</a:t>
            </a:r>
            <a:r>
              <a:rPr sz="4800" b="1" dirty="0"/>
              <a:t>:</a:t>
            </a:r>
          </a:p>
        </p:txBody>
      </p:sp>
      <p:sp>
        <p:nvSpPr>
          <p:cNvPr id="371" name="A kompozit anyagok heterogén rendszerek, röviden kompozitok vagy társított anyagok olyan összetett anyagok,…"/>
          <p:cNvSpPr txBox="1">
            <a:spLocks noGrp="1"/>
          </p:cNvSpPr>
          <p:nvPr>
            <p:ph type="body" idx="1"/>
          </p:nvPr>
        </p:nvSpPr>
        <p:spPr>
          <a:xfrm>
            <a:off x="825500" y="2628900"/>
            <a:ext cx="11658600" cy="63246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kompozit</a:t>
            </a:r>
            <a:r>
              <a:rPr dirty="0"/>
              <a:t> </a:t>
            </a:r>
            <a:r>
              <a:rPr dirty="0" err="1"/>
              <a:t>anyagok</a:t>
            </a:r>
            <a:r>
              <a:rPr dirty="0"/>
              <a:t> </a:t>
            </a:r>
            <a:r>
              <a:rPr dirty="0" err="1"/>
              <a:t>heterogén</a:t>
            </a:r>
            <a:r>
              <a:rPr dirty="0"/>
              <a:t> </a:t>
            </a:r>
            <a:r>
              <a:rPr dirty="0" err="1"/>
              <a:t>rendszerek</a:t>
            </a:r>
            <a:r>
              <a:rPr dirty="0"/>
              <a:t>, </a:t>
            </a:r>
            <a:r>
              <a:rPr dirty="0" err="1"/>
              <a:t>röviden</a:t>
            </a:r>
            <a:r>
              <a:rPr dirty="0"/>
              <a:t> </a:t>
            </a:r>
            <a:r>
              <a:rPr b="1" dirty="0" err="1"/>
              <a:t>kompozitok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b="1" dirty="0" err="1"/>
              <a:t>társított</a:t>
            </a:r>
            <a:r>
              <a:rPr b="1" dirty="0"/>
              <a:t> </a:t>
            </a:r>
            <a:r>
              <a:rPr b="1" dirty="0" err="1"/>
              <a:t>anyagok</a:t>
            </a:r>
            <a:r>
              <a:rPr dirty="0"/>
              <a:t> </a:t>
            </a:r>
            <a:r>
              <a:rPr dirty="0" err="1"/>
              <a:t>olyan</a:t>
            </a:r>
            <a:r>
              <a:rPr dirty="0"/>
              <a:t> </a:t>
            </a:r>
            <a:r>
              <a:rPr dirty="0" err="1"/>
              <a:t>összetett</a:t>
            </a:r>
            <a:r>
              <a:rPr dirty="0"/>
              <a:t> </a:t>
            </a:r>
            <a:r>
              <a:rPr dirty="0" err="1"/>
              <a:t>anyagok</a:t>
            </a:r>
            <a:r>
              <a:rPr dirty="0"/>
              <a:t>, 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amelyek</a:t>
            </a:r>
            <a:r>
              <a:rPr dirty="0"/>
              <a:t> </a:t>
            </a:r>
            <a:r>
              <a:rPr dirty="0" err="1"/>
              <a:t>két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több</a:t>
            </a:r>
            <a:r>
              <a:rPr dirty="0"/>
              <a:t> </a:t>
            </a:r>
            <a:r>
              <a:rPr dirty="0" err="1"/>
              <a:t>különböző</a:t>
            </a:r>
            <a:r>
              <a:rPr dirty="0"/>
              <a:t> </a:t>
            </a:r>
            <a:r>
              <a:rPr dirty="0" err="1"/>
              <a:t>szerkezetű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makro</a:t>
            </a:r>
            <a:r>
              <a:rPr dirty="0"/>
              <a:t>-, </a:t>
            </a:r>
            <a:r>
              <a:rPr dirty="0" err="1"/>
              <a:t>mikro</a:t>
            </a:r>
            <a:r>
              <a:rPr dirty="0"/>
              <a:t>-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nanoméretekben</a:t>
            </a:r>
            <a:r>
              <a:rPr dirty="0"/>
              <a:t> </a:t>
            </a:r>
            <a:r>
              <a:rPr dirty="0" err="1"/>
              <a:t>elkülönülő</a:t>
            </a:r>
            <a:r>
              <a:rPr dirty="0"/>
              <a:t> </a:t>
            </a:r>
            <a:r>
              <a:rPr dirty="0" err="1"/>
              <a:t>anyagkombinációkból</a:t>
            </a:r>
            <a:r>
              <a:rPr dirty="0"/>
              <a:t> </a:t>
            </a:r>
            <a:r>
              <a:rPr dirty="0" err="1"/>
              <a:t>épülnek</a:t>
            </a:r>
            <a:r>
              <a:rPr dirty="0"/>
              <a:t> </a:t>
            </a:r>
            <a:r>
              <a:rPr dirty="0" err="1"/>
              <a:t>fel</a:t>
            </a:r>
            <a:r>
              <a:rPr dirty="0"/>
              <a:t> a </a:t>
            </a:r>
            <a:r>
              <a:rPr dirty="0" err="1"/>
              <a:t>hasznos</a:t>
            </a:r>
            <a:r>
              <a:rPr dirty="0"/>
              <a:t> </a:t>
            </a:r>
            <a:r>
              <a:rPr dirty="0" err="1"/>
              <a:t>tulajdonságok</a:t>
            </a:r>
            <a:r>
              <a:rPr dirty="0"/>
              <a:t> </a:t>
            </a:r>
            <a:r>
              <a:rPr dirty="0" err="1"/>
              <a:t>kiemelése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káros</a:t>
            </a:r>
            <a:r>
              <a:rPr dirty="0"/>
              <a:t> </a:t>
            </a:r>
            <a:r>
              <a:rPr dirty="0" err="1"/>
              <a:t>tulajdonságok</a:t>
            </a:r>
            <a:r>
              <a:rPr dirty="0"/>
              <a:t> </a:t>
            </a:r>
            <a:r>
              <a:rPr dirty="0" err="1"/>
              <a:t>csökkentése</a:t>
            </a:r>
            <a:r>
              <a:rPr dirty="0"/>
              <a:t> </a:t>
            </a:r>
            <a:r>
              <a:rPr dirty="0" err="1"/>
              <a:t>céljából</a:t>
            </a:r>
            <a:r>
              <a:rPr dirty="0"/>
              <a:t>. 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kompozitok</a:t>
            </a:r>
            <a:r>
              <a:rPr dirty="0"/>
              <a:t> </a:t>
            </a:r>
            <a:r>
              <a:rPr i="1" dirty="0" err="1">
                <a:solidFill>
                  <a:srgbClr val="561029"/>
                </a:solidFill>
              </a:rPr>
              <a:t>alapanyaga</a:t>
            </a:r>
            <a:r>
              <a:rPr dirty="0">
                <a:solidFill>
                  <a:srgbClr val="561029"/>
                </a:solidFill>
              </a:rPr>
              <a:t> </a:t>
            </a:r>
            <a:r>
              <a:rPr dirty="0" err="1">
                <a:solidFill>
                  <a:srgbClr val="561029"/>
                </a:solidFill>
              </a:rPr>
              <a:t>az</a:t>
            </a:r>
            <a:r>
              <a:rPr b="1" dirty="0">
                <a:solidFill>
                  <a:srgbClr val="561029"/>
                </a:solidFill>
              </a:rPr>
              <a:t> </a:t>
            </a:r>
            <a:r>
              <a:rPr b="1" i="1" dirty="0" err="1">
                <a:solidFill>
                  <a:srgbClr val="561029"/>
                </a:solidFill>
              </a:rPr>
              <a:t>erősítő</a:t>
            </a:r>
            <a:r>
              <a:rPr b="1" i="1" dirty="0">
                <a:solidFill>
                  <a:srgbClr val="561029"/>
                </a:solidFill>
              </a:rPr>
              <a:t> </a:t>
            </a:r>
            <a:r>
              <a:rPr b="1" i="1" dirty="0" err="1">
                <a:solidFill>
                  <a:srgbClr val="561029"/>
                </a:solidFill>
              </a:rPr>
              <a:t>fázis</a:t>
            </a:r>
            <a:r>
              <a:rPr b="1" dirty="0">
                <a:solidFill>
                  <a:srgbClr val="561029"/>
                </a:solidFill>
              </a:rPr>
              <a:t> </a:t>
            </a:r>
            <a:r>
              <a:rPr dirty="0" err="1"/>
              <a:t>segítségével</a:t>
            </a:r>
            <a:r>
              <a:rPr dirty="0"/>
              <a:t> </a:t>
            </a:r>
            <a:r>
              <a:rPr dirty="0" err="1"/>
              <a:t>ér</a:t>
            </a:r>
            <a:r>
              <a:rPr dirty="0"/>
              <a:t> el </a:t>
            </a:r>
            <a:r>
              <a:rPr dirty="0" err="1"/>
              <a:t>jobb</a:t>
            </a:r>
            <a:r>
              <a:rPr dirty="0"/>
              <a:t> </a:t>
            </a:r>
            <a:r>
              <a:rPr dirty="0" err="1"/>
              <a:t>tulajdonságokat</a:t>
            </a:r>
            <a:r>
              <a:rPr dirty="0"/>
              <a:t>. 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alapanyagot</a:t>
            </a:r>
            <a:r>
              <a:rPr dirty="0"/>
              <a:t> </a:t>
            </a:r>
            <a:r>
              <a:rPr b="1" i="1" dirty="0" err="1">
                <a:solidFill>
                  <a:srgbClr val="11053B"/>
                </a:solidFill>
              </a:rPr>
              <a:t>mátrixnak</a:t>
            </a:r>
            <a:r>
              <a:rPr b="1" dirty="0">
                <a:solidFill>
                  <a:srgbClr val="11053B"/>
                </a:solidFill>
              </a:rPr>
              <a:t>,</a:t>
            </a:r>
            <a:r>
              <a:rPr dirty="0"/>
              <a:t> a </a:t>
            </a:r>
            <a:r>
              <a:rPr dirty="0" err="1"/>
              <a:t>többi</a:t>
            </a:r>
            <a:r>
              <a:rPr dirty="0"/>
              <a:t> </a:t>
            </a:r>
            <a:r>
              <a:rPr dirty="0" err="1"/>
              <a:t>elemet</a:t>
            </a:r>
            <a:r>
              <a:rPr dirty="0"/>
              <a:t> </a:t>
            </a:r>
            <a:r>
              <a:rPr dirty="0" err="1"/>
              <a:t>pedig</a:t>
            </a:r>
            <a:r>
              <a:rPr dirty="0"/>
              <a:t> </a:t>
            </a:r>
            <a:r>
              <a:rPr b="1" i="1" dirty="0" err="1">
                <a:solidFill>
                  <a:srgbClr val="38571A"/>
                </a:solidFill>
              </a:rPr>
              <a:t>második</a:t>
            </a:r>
            <a:r>
              <a:rPr b="1" dirty="0">
                <a:solidFill>
                  <a:srgbClr val="38571A"/>
                </a:solidFill>
              </a:rPr>
              <a:t> (</a:t>
            </a:r>
            <a:r>
              <a:rPr b="1" dirty="0" err="1">
                <a:solidFill>
                  <a:srgbClr val="38571A"/>
                </a:solidFill>
              </a:rPr>
              <a:t>vagy</a:t>
            </a:r>
            <a:r>
              <a:rPr b="1" dirty="0">
                <a:solidFill>
                  <a:srgbClr val="38571A"/>
                </a:solidFill>
              </a:rPr>
              <a:t> </a:t>
            </a:r>
            <a:r>
              <a:rPr b="1" dirty="0" err="1">
                <a:solidFill>
                  <a:srgbClr val="38571A"/>
                </a:solidFill>
              </a:rPr>
              <a:t>erősítő</a:t>
            </a:r>
            <a:r>
              <a:rPr b="1" dirty="0">
                <a:solidFill>
                  <a:srgbClr val="38571A"/>
                </a:solidFill>
              </a:rPr>
              <a:t>) </a:t>
            </a:r>
            <a:r>
              <a:rPr i="1" dirty="0" err="1"/>
              <a:t>fázisnak</a:t>
            </a:r>
            <a:r>
              <a:rPr dirty="0"/>
              <a:t> is </a:t>
            </a:r>
            <a:r>
              <a:rPr dirty="0" err="1"/>
              <a:t>nevezzük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Kompoziciós tömőanyagokat a 60-as években hozták forgalomba.…"/>
          <p:cNvSpPr txBox="1">
            <a:spLocks noGrp="1"/>
          </p:cNvSpPr>
          <p:nvPr>
            <p:ph type="body" idx="1"/>
          </p:nvPr>
        </p:nvSpPr>
        <p:spPr>
          <a:xfrm>
            <a:off x="914400" y="1054100"/>
            <a:ext cx="11226800" cy="8077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Kompoziciós tömőanyagokat </a:t>
            </a:r>
            <a:r>
              <a:t>a 60-as években hozták forgalomba.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 b="1" u="sng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Kompoziciós tömőanyagok három összetevőből állnak: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organikus alapállomány (matrix)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szervetlen (anorganikus) töltőanyagrész (fillerek)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és a kettő közötti kötést biztosító ún. Szilánfázis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 b="1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Mátrix alkotói: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nagy molekulasúlyú monomer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kis molekulasúlyú monomer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szilán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inhibitor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iniciátor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akcelerator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színező és UV-fluoreszcens anyagok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egyéb anyagok</a:t>
            </a:r>
          </a:p>
        </p:txBody>
      </p:sp>
      <p:pic>
        <p:nvPicPr>
          <p:cNvPr id="375" name="amelogen2.jpg" descr="amelog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5054600"/>
            <a:ext cx="31750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A nagy molekulasúlyú monomer a töltelékrészeket egységbe foglalja – ez a bis-GMA.…"/>
          <p:cNvSpPr txBox="1">
            <a:spLocks noGrp="1"/>
          </p:cNvSpPr>
          <p:nvPr>
            <p:ph type="body" idx="1"/>
          </p:nvPr>
        </p:nvSpPr>
        <p:spPr>
          <a:xfrm>
            <a:off x="990600" y="840070"/>
            <a:ext cx="11010900" cy="84944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</a:t>
            </a:r>
            <a:r>
              <a:rPr u="sng" dirty="0">
                <a:solidFill>
                  <a:srgbClr val="450E59"/>
                </a:solidFill>
              </a:rPr>
              <a:t> </a:t>
            </a:r>
            <a:r>
              <a:rPr b="1" i="1" u="sng" dirty="0">
                <a:solidFill>
                  <a:srgbClr val="450E59"/>
                </a:solidFill>
              </a:rPr>
              <a:t>nagy molekulasúlyú monomer</a:t>
            </a:r>
            <a:r>
              <a:rPr dirty="0"/>
              <a:t> a töltelékrészeket egységbe foglalja – ez a bis-GMA.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dirty="0">
                <a:solidFill>
                  <a:srgbClr val="1A0A53"/>
                </a:solidFill>
              </a:rPr>
              <a:t>A </a:t>
            </a:r>
            <a:r>
              <a:rPr b="1" i="1" u="sng" dirty="0">
                <a:solidFill>
                  <a:srgbClr val="1A0A53"/>
                </a:solidFill>
              </a:rPr>
              <a:t>kis molekulasúlyú monomer</a:t>
            </a:r>
            <a:r>
              <a:rPr dirty="0"/>
              <a:t> a nagy molekulasúlyú monomer viszkozítását hivatott csökkenteni, azaz folyósabbá tenni.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 dirty="0">
                <a:solidFill>
                  <a:srgbClr val="561029"/>
                </a:solidFill>
              </a:rPr>
              <a:t>Szilán</a:t>
            </a:r>
            <a:r>
              <a:rPr u="sng" dirty="0">
                <a:solidFill>
                  <a:srgbClr val="561029"/>
                </a:solidFill>
              </a:rPr>
              <a:t> </a:t>
            </a:r>
            <a:r>
              <a:rPr dirty="0"/>
              <a:t>teremti meg a kémiai kötés lehetőségét a töltelék és a matrix között.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 dirty="0">
                <a:solidFill>
                  <a:srgbClr val="1A0A53"/>
                </a:solidFill>
              </a:rPr>
              <a:t>Inhibitor</a:t>
            </a:r>
            <a:r>
              <a:rPr dirty="0"/>
              <a:t> molekulák feladata az eltarthatósági idő megnyújtása (önmagukban gyorsan megkötnének a kompozitok).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 dirty="0">
                <a:solidFill>
                  <a:srgbClr val="006D8F"/>
                </a:solidFill>
              </a:rPr>
              <a:t>Fotoiniciátor</a:t>
            </a:r>
            <a:r>
              <a:rPr dirty="0"/>
              <a:t> szerepe a polimerizálódás megindítása, azaz beindítja a kötés folyamatát.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 dirty="0">
                <a:solidFill>
                  <a:srgbClr val="5E30EB"/>
                </a:solidFill>
              </a:rPr>
              <a:t>Akcelerator</a:t>
            </a:r>
            <a:r>
              <a:rPr b="1" u="sng" dirty="0">
                <a:solidFill>
                  <a:srgbClr val="5E30EB"/>
                </a:solidFill>
              </a:rPr>
              <a:t> </a:t>
            </a:r>
            <a:r>
              <a:rPr dirty="0"/>
              <a:t>– felgyorsítja a polimerizációs folyamatokat. Ezek csak önkötő vagy kémiai kötésű anyagoknál kapnak szerepet (csonkfelépítő kompozitok, dualcementek)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Kompozíciós tömőanyagok osztályozása:"/>
          <p:cNvSpPr txBox="1">
            <a:spLocks noGrp="1"/>
          </p:cNvSpPr>
          <p:nvPr>
            <p:ph type="title"/>
          </p:nvPr>
        </p:nvSpPr>
        <p:spPr>
          <a:xfrm>
            <a:off x="914400" y="800100"/>
            <a:ext cx="10678332" cy="15113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>
              <a:defRPr>
                <a:effectLst/>
              </a:defRPr>
            </a:pPr>
            <a:r>
              <a:rPr sz="4400" b="1" dirty="0" err="1"/>
              <a:t>Kompozíciós</a:t>
            </a:r>
            <a:r>
              <a:rPr sz="4400" b="1" dirty="0"/>
              <a:t> </a:t>
            </a:r>
            <a:r>
              <a:rPr sz="4400" b="1" dirty="0" err="1"/>
              <a:t>tömőanyagok</a:t>
            </a:r>
            <a:r>
              <a:rPr sz="4400" b="1" dirty="0"/>
              <a:t> </a:t>
            </a:r>
            <a:r>
              <a:rPr sz="4400" b="1" dirty="0" err="1"/>
              <a:t>osztályozása</a:t>
            </a:r>
            <a:r>
              <a:rPr sz="4400" b="1" dirty="0"/>
              <a:t>:</a:t>
            </a:r>
          </a:p>
        </p:txBody>
      </p:sp>
      <p:sp>
        <p:nvSpPr>
          <p:cNvPr id="381" name="Lutz és munkatársai szerint:…"/>
          <p:cNvSpPr txBox="1">
            <a:spLocks noGrp="1"/>
          </p:cNvSpPr>
          <p:nvPr>
            <p:ph type="body" sz="half" idx="1"/>
          </p:nvPr>
        </p:nvSpPr>
        <p:spPr>
          <a:xfrm>
            <a:off x="1765300" y="2019300"/>
            <a:ext cx="9245600" cy="52578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Lutz és munkatársai szerint: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 osztályba sorolta a kompozitokat: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Konvencionális kompozitok (KK)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Hibrid kompozitok (HK)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Homogén mikrotöltésű kompozitok (HMK)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Inhomogén mikrotöltésű kompozitok (IMK)</a:t>
            </a:r>
          </a:p>
        </p:txBody>
      </p:sp>
      <p:pic>
        <p:nvPicPr>
          <p:cNvPr id="382" name="img_1_2.gif" descr="img_1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149" y="7327900"/>
            <a:ext cx="3193351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1. Konvencionális kompozitok (KK)"/>
          <p:cNvSpPr txBox="1">
            <a:spLocks noGrp="1"/>
          </p:cNvSpPr>
          <p:nvPr>
            <p:ph type="title"/>
          </p:nvPr>
        </p:nvSpPr>
        <p:spPr>
          <a:xfrm>
            <a:off x="914400" y="800100"/>
            <a:ext cx="10693400" cy="1511300"/>
          </a:xfrm>
          <a:prstGeom prst="rect">
            <a:avLst/>
          </a:prstGeom>
        </p:spPr>
        <p:txBody>
          <a:bodyPr/>
          <a:lstStyle>
            <a:lvl1pPr algn="l">
              <a:spcBef>
                <a:spcPts val="1100"/>
              </a:spcBef>
              <a:defRPr sz="5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effectLst/>
                <a:latin typeface="Savoye LET"/>
                <a:ea typeface="Savoye LET"/>
                <a:cs typeface="Savoye LET"/>
                <a:sym typeface="Savoye LET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1.	Konvencionális kompozitok (KK)</a:t>
            </a:r>
          </a:p>
        </p:txBody>
      </p:sp>
      <p:sp>
        <p:nvSpPr>
          <p:cNvPr id="385" name="- hagyományos makrotöltőanyag…"/>
          <p:cNvSpPr txBox="1">
            <a:spLocks noGrp="1"/>
          </p:cNvSpPr>
          <p:nvPr>
            <p:ph type="body" idx="1"/>
          </p:nvPr>
        </p:nvSpPr>
        <p:spPr>
          <a:xfrm>
            <a:off x="1879600" y="1320800"/>
            <a:ext cx="9245600" cy="6565900"/>
          </a:xfrm>
          <a:prstGeom prst="rect">
            <a:avLst/>
          </a:prstGeom>
        </p:spPr>
        <p:txBody>
          <a:bodyPr/>
          <a:lstStyle/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hagyományos makrotöltőanyag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jó fizikai (elaszticitása, rigiditása magas, kifáradásuk alacsony, nyomó-, szakítószilárdságuk jó) és elfogadható optikai sajátosságokkal rendelkezik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magas az anorganikus tartalma, ezért alacsony a polimerizációs zsugorodása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hátránya nehéz finírozni, a simára polírozott tömések is a szájban érdessé válnak (plakk, elszíneződés) (Evicrol)</a:t>
            </a:r>
          </a:p>
        </p:txBody>
      </p:sp>
      <p:pic>
        <p:nvPicPr>
          <p:cNvPr id="386" name="526.png" descr="5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1" y="6604000"/>
            <a:ext cx="2858590" cy="256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evikrol.jpg" descr="evik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26" y="6540500"/>
            <a:ext cx="2890423" cy="2890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2. Homogén mikrotöltésű kompozitok (HMK)"/>
          <p:cNvSpPr txBox="1">
            <a:spLocks noGrp="1"/>
          </p:cNvSpPr>
          <p:nvPr>
            <p:ph type="title"/>
          </p:nvPr>
        </p:nvSpPr>
        <p:spPr>
          <a:xfrm>
            <a:off x="762000" y="584200"/>
            <a:ext cx="11887200" cy="1511300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5000" b="1">
                <a:solidFill>
                  <a:srgbClr val="450E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effectLst/>
                <a:latin typeface="Savoye LET"/>
                <a:ea typeface="Savoye LET"/>
                <a:cs typeface="Savoye LET"/>
                <a:sym typeface="Savoye LE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2.	Homogén mikrotöltésű kompozitok (HMK)</a:t>
            </a:r>
          </a:p>
        </p:txBody>
      </p:sp>
      <p:sp>
        <p:nvSpPr>
          <p:cNvPr id="390" name="-  a matrix töltőanyagát kizárólag pirogé-szilicium-dioxidból álló mikrofillerek képezik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felszín jól finírozható és polírozható</a:t>
            </a: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hőtágulási együtthatója jelentősen eltér a fogszövetekétől, és nagyon nagy a polimerizációs zsugorodása (4 térfogat%) </a:t>
            </a:r>
            <a:endParaRPr lang="hu-HU"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– ez a kompozit típus már nincs forgalomban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3. Primer tartási (retenciós) forma kialakítása…"/>
          <p:cNvSpPr txBox="1">
            <a:spLocks noGrp="1"/>
          </p:cNvSpPr>
          <p:nvPr>
            <p:ph type="body" idx="1"/>
          </p:nvPr>
        </p:nvSpPr>
        <p:spPr>
          <a:xfrm>
            <a:off x="1016000" y="175828"/>
            <a:ext cx="10922000" cy="75350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/>
              <a:t>3</a:t>
            </a:r>
            <a:r>
              <a:rPr sz="3600" b="1" i="1" dirty="0"/>
              <a:t>. Primer tartási (retenciós) forma kialakítása</a:t>
            </a:r>
          </a:p>
          <a:p>
            <a:pPr marL="22860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i="1" u="sng" dirty="0"/>
              <a:t>Célja:</a:t>
            </a:r>
            <a:r>
              <a:rPr sz="3600" dirty="0"/>
              <a:t> egy olyan üregforma kialakítása, melyben az oda helyezett tömőanyag megszilárdulás után nem tud elmozdulni </a:t>
            </a:r>
          </a:p>
          <a:p>
            <a:pPr marL="228600" marR="457200" indent="0" algn="just" defTabSz="457200">
              <a:spcBef>
                <a:spcPts val="16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600" dirty="0"/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 i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A gyakorlatban két elhorgonyzási forma dominál:</a:t>
            </a:r>
            <a:r>
              <a:rPr sz="3600" i="0" u="none" dirty="0"/>
              <a:t> </a:t>
            </a:r>
          </a:p>
          <a:p>
            <a:pPr marL="455294" marR="457200" indent="-228599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1.	makromechanikai retenció - amalgám, inlay</a:t>
            </a:r>
          </a:p>
          <a:p>
            <a:pPr marL="455294" marR="457200" indent="-228599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2.</a:t>
            </a:r>
            <a:r>
              <a:rPr lang="hu-HU" sz="3600" dirty="0"/>
              <a:t>  </a:t>
            </a:r>
            <a:r>
              <a:rPr sz="3600" dirty="0"/>
              <a:t>mikromechanikai retenció - kompzit (üvegionomer-kémiai kötés)</a:t>
            </a:r>
          </a:p>
        </p:txBody>
      </p:sp>
      <p:pic>
        <p:nvPicPr>
          <p:cNvPr id="173" name="amalg.jpg" descr="ama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69" y="6496587"/>
            <a:ext cx="291431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ClipBoard-1.jpg" descr="ClipBoar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17" y="6326571"/>
            <a:ext cx="2667086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3. Inhomogén mikrotöltésű kompozitok (IMK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5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effectLst/>
              </a:defRPr>
            </a:pPr>
            <a:r>
              <a:rPr b="1"/>
              <a:t>3.	Inhomogén mikrotöltésű kompozitok (IMK)</a:t>
            </a:r>
          </a:p>
        </p:txBody>
      </p:sp>
      <p:sp>
        <p:nvSpPr>
          <p:cNvPr id="393" name="- jól polírozható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sz="3000" dirty="0"/>
              <a:t>	</a:t>
            </a:r>
            <a:r>
              <a:rPr sz="3000" dirty="0" err="1"/>
              <a:t>jól</a:t>
            </a:r>
            <a:r>
              <a:rPr sz="3000" dirty="0"/>
              <a:t> </a:t>
            </a:r>
            <a:r>
              <a:rPr sz="3000" dirty="0" err="1"/>
              <a:t>polírozható</a:t>
            </a:r>
            <a:endParaRPr sz="3000"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</a:t>
            </a:r>
            <a:r>
              <a:rPr sz="3000" dirty="0" err="1"/>
              <a:t>jó</a:t>
            </a:r>
            <a:r>
              <a:rPr sz="3000" dirty="0"/>
              <a:t> a </a:t>
            </a:r>
            <a:r>
              <a:rPr sz="3000" dirty="0" err="1"/>
              <a:t>széli</a:t>
            </a:r>
            <a:r>
              <a:rPr sz="3000" dirty="0"/>
              <a:t> </a:t>
            </a:r>
            <a:r>
              <a:rPr sz="3000" dirty="0" err="1"/>
              <a:t>záródása</a:t>
            </a:r>
            <a:r>
              <a:rPr sz="3000" dirty="0"/>
              <a:t>, </a:t>
            </a:r>
            <a:r>
              <a:rPr sz="3000" dirty="0" err="1"/>
              <a:t>felszíni</a:t>
            </a:r>
            <a:r>
              <a:rPr sz="3000" dirty="0"/>
              <a:t> </a:t>
            </a:r>
            <a:r>
              <a:rPr sz="3000" dirty="0" err="1"/>
              <a:t>simasága</a:t>
            </a:r>
            <a:endParaRPr sz="3000"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</a:t>
            </a:r>
            <a:r>
              <a:rPr sz="3000" dirty="0" err="1"/>
              <a:t>esztétikus</a:t>
            </a:r>
            <a:endParaRPr sz="3000"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hátránya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kötődés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mindig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megfelelő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ezért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tömőanyag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belsejében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törések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keletkezhetnek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tömes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minőségének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romlása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</a:t>
            </a:r>
            <a:r>
              <a:rPr sz="3000" dirty="0" err="1"/>
              <a:t>polimericációs</a:t>
            </a:r>
            <a:r>
              <a:rPr sz="3000" dirty="0"/>
              <a:t> </a:t>
            </a:r>
            <a:r>
              <a:rPr sz="3000" dirty="0" err="1"/>
              <a:t>zsugorodásuk</a:t>
            </a:r>
            <a:r>
              <a:rPr sz="3000" dirty="0"/>
              <a:t> </a:t>
            </a:r>
            <a:r>
              <a:rPr sz="3000" dirty="0" err="1"/>
              <a:t>magas</a:t>
            </a:r>
            <a:endParaRPr sz="3000" dirty="0"/>
          </a:p>
        </p:txBody>
      </p:sp>
    </p:spTree>
  </p:cSld>
  <p:clrMapOvr>
    <a:masterClrMapping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4. Hibrid kompozitok (HK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1100"/>
              </a:spcBef>
              <a:defRPr sz="5000" b="1">
                <a:solidFill>
                  <a:srgbClr val="2E07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effectLst/>
                <a:latin typeface="Savoye LET"/>
                <a:ea typeface="Savoye LET"/>
                <a:cs typeface="Savoye LET"/>
                <a:sym typeface="Savoye LET"/>
              </a:defRPr>
            </a:pP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4.	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Hibrid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kompozitok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(HK)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- ezek a legújabb és mindmáig fejlesztett típusok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ezek</a:t>
            </a:r>
            <a:r>
              <a:rPr dirty="0"/>
              <a:t> a </a:t>
            </a:r>
            <a:r>
              <a:rPr dirty="0" err="1"/>
              <a:t>legújabb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mindmáig</a:t>
            </a:r>
            <a:r>
              <a:rPr dirty="0"/>
              <a:t> </a:t>
            </a:r>
            <a:r>
              <a:rPr dirty="0" err="1"/>
              <a:t>fejlesztett</a:t>
            </a:r>
            <a:r>
              <a:rPr dirty="0"/>
              <a:t> </a:t>
            </a:r>
            <a:r>
              <a:rPr dirty="0" err="1"/>
              <a:t>típusok</a:t>
            </a:r>
            <a:endParaRPr dirty="0"/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makrofilterek</a:t>
            </a:r>
            <a:r>
              <a:rPr dirty="0"/>
              <a:t> </a:t>
            </a:r>
            <a:r>
              <a:rPr dirty="0" err="1"/>
              <a:t>nagyságát</a:t>
            </a:r>
            <a:r>
              <a:rPr dirty="0"/>
              <a:t> </a:t>
            </a:r>
            <a:r>
              <a:rPr dirty="0" err="1"/>
              <a:t>igyekeznek</a:t>
            </a:r>
            <a:r>
              <a:rPr dirty="0"/>
              <a:t> benne </a:t>
            </a:r>
            <a:r>
              <a:rPr dirty="0" err="1"/>
              <a:t>csökkenteni</a:t>
            </a:r>
            <a:r>
              <a:rPr dirty="0"/>
              <a:t> – “</a:t>
            </a:r>
            <a:r>
              <a:rPr dirty="0" err="1"/>
              <a:t>szubmikron</a:t>
            </a:r>
            <a:r>
              <a:rPr dirty="0"/>
              <a:t> </a:t>
            </a:r>
            <a:r>
              <a:rPr dirty="0" err="1"/>
              <a:t>hibridek</a:t>
            </a:r>
            <a:r>
              <a:rPr dirty="0"/>
              <a:t>”</a:t>
            </a:r>
          </a:p>
          <a:p>
            <a:pPr marL="2286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2286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polimerizációs</a:t>
            </a:r>
            <a:r>
              <a:rPr dirty="0"/>
              <a:t> </a:t>
            </a:r>
            <a:r>
              <a:rPr dirty="0" err="1"/>
              <a:t>zsugorodásuk</a:t>
            </a:r>
            <a:r>
              <a:rPr dirty="0"/>
              <a:t>: 1,5-2,0 </a:t>
            </a:r>
            <a:r>
              <a:rPr dirty="0" err="1"/>
              <a:t>térfogat</a:t>
            </a:r>
            <a:r>
              <a:rPr dirty="0"/>
              <a:t>% (</a:t>
            </a:r>
            <a:r>
              <a:rPr dirty="0" err="1"/>
              <a:t>minél</a:t>
            </a:r>
            <a:r>
              <a:rPr dirty="0"/>
              <a:t> </a:t>
            </a:r>
            <a:r>
              <a:rPr dirty="0" err="1"/>
              <a:t>magasabb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anorganikus</a:t>
            </a:r>
            <a:r>
              <a:rPr dirty="0"/>
              <a:t> </a:t>
            </a:r>
            <a:r>
              <a:rPr dirty="0" err="1"/>
              <a:t>töltőanyag</a:t>
            </a:r>
            <a:r>
              <a:rPr dirty="0"/>
              <a:t> </a:t>
            </a:r>
            <a:r>
              <a:rPr dirty="0" err="1"/>
              <a:t>tartalom</a:t>
            </a:r>
            <a:r>
              <a:rPr dirty="0"/>
              <a:t>, </a:t>
            </a:r>
            <a:r>
              <a:rPr dirty="0" err="1"/>
              <a:t>annál</a:t>
            </a:r>
            <a:r>
              <a:rPr dirty="0"/>
              <a:t> </a:t>
            </a:r>
            <a:r>
              <a:rPr dirty="0" err="1"/>
              <a:t>kisebb</a:t>
            </a:r>
            <a:r>
              <a:rPr dirty="0"/>
              <a:t> a </a:t>
            </a:r>
            <a:r>
              <a:rPr dirty="0" err="1"/>
              <a:t>polimerizációs</a:t>
            </a:r>
            <a:r>
              <a:rPr dirty="0"/>
              <a:t> </a:t>
            </a:r>
            <a:r>
              <a:rPr dirty="0" err="1"/>
              <a:t>zsugorodás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Kompoziciós tömőanyagok részecskenagyság alapján:"/>
          <p:cNvSpPr txBox="1">
            <a:spLocks noGrp="1"/>
          </p:cNvSpPr>
          <p:nvPr>
            <p:ph type="title"/>
          </p:nvPr>
        </p:nvSpPr>
        <p:spPr>
          <a:xfrm>
            <a:off x="571500" y="800100"/>
            <a:ext cx="12039600" cy="1511300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5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effectLst/>
              </a:defRPr>
            </a:pPr>
            <a:r>
              <a:rPr b="1"/>
              <a:t>Kompoziciós tömőanyagok részecskenagyság alapján:</a:t>
            </a:r>
          </a:p>
        </p:txBody>
      </p:sp>
      <p:sp>
        <p:nvSpPr>
          <p:cNvPr id="399" name="Makrofillerek 10m és 100m közöt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00364A"/>
                </a:solidFill>
              </a:rPr>
              <a:t>Makrofillerek	</a:t>
            </a:r>
            <a:r>
              <a:rPr lang="hu-HU" b="1" dirty="0">
                <a:solidFill>
                  <a:srgbClr val="00364A"/>
                </a:solidFill>
              </a:rPr>
              <a:t> </a:t>
            </a:r>
            <a:r>
              <a:rPr dirty="0"/>
              <a:t>10m és 100m között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001E57"/>
                </a:solidFill>
              </a:rPr>
              <a:t>Midifillerek		</a:t>
            </a:r>
            <a:r>
              <a:rPr dirty="0"/>
              <a:t>1m és 10m között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11053B"/>
                </a:solidFill>
              </a:rPr>
              <a:t>Minifillerek		</a:t>
            </a:r>
            <a:r>
              <a:rPr dirty="0"/>
              <a:t>0,1m és 1,0 m között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2E073E"/>
                </a:solidFill>
              </a:rPr>
              <a:t>Mikrofillerek	</a:t>
            </a:r>
            <a:r>
              <a:rPr dirty="0"/>
              <a:t>0,01m és 0,1 m között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3C081B"/>
                </a:solidFill>
              </a:rPr>
              <a:t>Nanofillerek		</a:t>
            </a:r>
            <a:r>
              <a:rPr dirty="0"/>
              <a:t>0,005m és 0,01 m között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5C0700"/>
                </a:solidFill>
              </a:rPr>
              <a:t>Megafillerek	</a:t>
            </a:r>
            <a:r>
              <a:rPr dirty="0"/>
              <a:t>nagyon nagy méretű 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korai kompozitok főleg makrofill kompozitok voltak, legjelegzetesebb hazai képviselője az EVICROL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08E631-05F9-074F-BE9F-20C60FC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657859-23D5-F042-AF44-41C50675AC5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848FDE11-3BA8-0941-B9ED-99898625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43" y="0"/>
            <a:ext cx="13234938" cy="99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315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A kompoziciós anyagok felhasználási területe"/>
          <p:cNvSpPr txBox="1">
            <a:spLocks noGrp="1"/>
          </p:cNvSpPr>
          <p:nvPr>
            <p:ph type="title"/>
          </p:nvPr>
        </p:nvSpPr>
        <p:spPr>
          <a:xfrm>
            <a:off x="393700" y="800100"/>
            <a:ext cx="11811000" cy="1511300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5000" b="1" i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i="0">
                <a:effectLst/>
                <a:latin typeface="Savoye LET"/>
                <a:ea typeface="Savoye LET"/>
                <a:cs typeface="Savoye LET"/>
                <a:sym typeface="Savoye LET"/>
              </a:defRPr>
            </a:pP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A kompoziciós anyagok felhasználási területe</a:t>
            </a:r>
          </a:p>
        </p:txBody>
      </p:sp>
      <p:sp>
        <p:nvSpPr>
          <p:cNvPr id="402" name="- kavitások ellátása…"/>
          <p:cNvSpPr txBox="1">
            <a:spLocks noGrp="1"/>
          </p:cNvSpPr>
          <p:nvPr>
            <p:ph type="body" idx="1"/>
          </p:nvPr>
        </p:nvSpPr>
        <p:spPr>
          <a:xfrm>
            <a:off x="1295400" y="1727200"/>
            <a:ext cx="10655300" cy="7480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br>
              <a:rPr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kavitások ellátása</a:t>
            </a:r>
            <a:br>
              <a:rPr sz="3000"/>
            </a:br>
            <a:r>
              <a:rPr sz="3000"/>
              <a:t>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Formakorrekció </a:t>
            </a:r>
            <a:br>
              <a:rPr sz="3000"/>
            </a:br>
            <a:r>
              <a:rPr sz="3000"/>
              <a:t>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Színkorrekció</a:t>
            </a:r>
            <a:br>
              <a:rPr sz="3000"/>
            </a:br>
            <a:r>
              <a:rPr sz="3000"/>
              <a:t> 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A fog kemény szöveteinek veleszületett rendellenességeinek kezelése</a:t>
            </a:r>
            <a:br>
              <a:rPr sz="3000"/>
            </a:br>
            <a:r>
              <a:rPr sz="3000"/>
              <a:t> 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Trauma következtében meglazult fogak sínezése</a:t>
            </a:r>
            <a:br>
              <a:rPr sz="3000"/>
            </a:br>
            <a:r>
              <a:rPr sz="3000"/>
              <a:t> 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Tejfogrestauráció</a:t>
            </a:r>
            <a:br>
              <a:rPr sz="3000"/>
            </a:br>
            <a:r>
              <a:rPr sz="3000"/>
              <a:t>   </a:t>
            </a:r>
          </a:p>
          <a:p>
            <a:pPr marL="228600" marR="457200" indent="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Diasztémazárás </a:t>
            </a:r>
            <a:br>
              <a:rPr sz="3000"/>
            </a:br>
            <a:br>
              <a:rPr sz="3000"/>
            </a:br>
            <a:endParaRPr sz="3000"/>
          </a:p>
        </p:txBody>
      </p:sp>
    </p:spTree>
  </p:cSld>
  <p:clrMapOvr>
    <a:masterClrMapping/>
  </p:clrMapOvr>
  <p:transition spd="slow">
    <p:cover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Kompozitok előnyei:"/>
          <p:cNvSpPr txBox="1">
            <a:spLocks noGrp="1"/>
          </p:cNvSpPr>
          <p:nvPr>
            <p:ph type="title"/>
          </p:nvPr>
        </p:nvSpPr>
        <p:spPr>
          <a:xfrm>
            <a:off x="1879600" y="226663"/>
            <a:ext cx="92456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b="1" dirty="0"/>
              <a:t>Kompozitok előnyei:</a:t>
            </a:r>
          </a:p>
        </p:txBody>
      </p:sp>
      <p:sp>
        <p:nvSpPr>
          <p:cNvPr id="405" name="- Feldolgozás: jó modellálhatóság, könnyű gyors felhasználás, kiváló polírozhatóság, biztos és gyors színkiválasztás…"/>
          <p:cNvSpPr txBox="1">
            <a:spLocks noGrp="1"/>
          </p:cNvSpPr>
          <p:nvPr>
            <p:ph type="body" idx="1"/>
          </p:nvPr>
        </p:nvSpPr>
        <p:spPr>
          <a:xfrm>
            <a:off x="1054100" y="2665708"/>
            <a:ext cx="10807700" cy="514479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dirty="0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Feldolgozás: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jó modellálhatóság, könnyű gyors felhasználás, kiváló polírozhatóság, biztos és gyors színkiválasztás  </a:t>
            </a: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 b="1" dirty="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Megbízhatóság: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kiváló széli záródás, az antagonisták védelme a természetessel megegyező abráziós tulajdonságok következtében</a:t>
            </a: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 </a:t>
            </a:r>
            <a:r>
              <a:rPr sz="3000" b="1" dirty="0">
                <a:solidFill>
                  <a:srgbClr val="791A3E"/>
                </a:solidFill>
              </a:rPr>
              <a:t>Esztétika: </a:t>
            </a:r>
            <a:r>
              <a:rPr sz="3000" dirty="0"/>
              <a:t>„kaméleon effektus”, természetes színharmónia, tökéletes felületi simaság, széles színválaszték VITA színekben. </a:t>
            </a:r>
            <a:br>
              <a:rPr sz="3000" dirty="0"/>
            </a:br>
            <a:br>
              <a:rPr sz="3000" dirty="0"/>
            </a:br>
            <a:r>
              <a:rPr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dhéziónak nevezzük azt a folyamatot, amelynek során az anorganikus foganyag rezinnel (bondanyaggal, adhezívvel) cserélődik ki.…"/>
          <p:cNvSpPr txBox="1">
            <a:spLocks noGrp="1"/>
          </p:cNvSpPr>
          <p:nvPr>
            <p:ph type="body" idx="1"/>
          </p:nvPr>
        </p:nvSpPr>
        <p:spPr>
          <a:xfrm>
            <a:off x="1079500" y="781460"/>
            <a:ext cx="11036300" cy="862924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i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/>
              <a:t>Adhéziónak</a:t>
            </a:r>
            <a:r>
              <a:rPr dirty="0"/>
              <a:t> nevezzük azt a folyamatot, amelynek során az anorganikus foganyag rezinnel (bondanyaggal, adhezívvel) cserélődik ki.</a:t>
            </a:r>
            <a:endParaRPr lang="hu-HU" dirty="0"/>
          </a:p>
          <a:p>
            <a:pPr marL="0" indent="0" algn="ctr">
              <a:buSzTx/>
              <a:buNone/>
              <a:defRPr sz="3000" i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Ez a csere a zománc- és dentinbondozásnak az alapja.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adhezív/bondanyag olyan folyékony anyag, amely két anyagot összekapcsol és megszilárdulva képes lesz a terhelések átvitelére </a:t>
            </a:r>
            <a:r>
              <a:rPr dirty="0">
                <a:solidFill>
                  <a:srgbClr val="000090"/>
                </a:solidFill>
              </a:rPr>
              <a:t>egyik anyagról a másikra.</a:t>
            </a:r>
          </a:p>
          <a:p>
            <a:pPr marL="0" marR="457200" indent="0" algn="ctr" defTabSz="457200">
              <a:spcBef>
                <a:spcPts val="0"/>
              </a:spcBef>
              <a:buSzTx/>
              <a:buNone/>
              <a:defRPr sz="3000"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90"/>
                </a:solidFill>
              </a:rPr>
              <a:t>Az „adhézió“ szó latin eredetű adhere=hozzátapad, hozzáragad.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adhézió két anyag kapcsolódása egyetlen érintkezési felületen.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fogorvosi szaknyelvben adhezív kapcsolódásról van szó, azaz adhezív anyag vagy bondanyag kapcsol össze két anyagot (foganyag és tömőanyag).</a:t>
            </a:r>
            <a:endParaRPr lang="hu-HU"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klasszikus barázdazáró adhézióval kapcsolódik a zománchoz, de a zománc vagy dentin bondozás már adhezív kapcsolódás, hiszen adhezív/bondanyag kapcsolja össze a foganyagot a tömőanyaggal.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Kondicionálás:"/>
          <p:cNvSpPr txBox="1">
            <a:spLocks noGrp="1"/>
          </p:cNvSpPr>
          <p:nvPr>
            <p:ph type="title"/>
          </p:nvPr>
        </p:nvSpPr>
        <p:spPr>
          <a:xfrm>
            <a:off x="1879600" y="304800"/>
            <a:ext cx="9245600" cy="12827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Kondicionálás:</a:t>
            </a:r>
          </a:p>
        </p:txBody>
      </p:sp>
      <p:sp>
        <p:nvSpPr>
          <p:cNvPr id="411" name="- 35-37% -os ortofoszforsavval történik (eredetileg 60 s-ot ajánlottak, ma az elfogadott 30-40 s, dentin 15 s)…"/>
          <p:cNvSpPr txBox="1">
            <a:spLocks noGrp="1"/>
          </p:cNvSpPr>
          <p:nvPr>
            <p:ph type="body" idx="1"/>
          </p:nvPr>
        </p:nvSpPr>
        <p:spPr>
          <a:xfrm>
            <a:off x="127000" y="647700"/>
            <a:ext cx="12738100" cy="88392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140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35-37% 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ortofoszforsavval</a:t>
            </a:r>
            <a:r>
              <a:rPr dirty="0"/>
              <a:t> </a:t>
            </a:r>
            <a:r>
              <a:rPr dirty="0" err="1"/>
              <a:t>történik</a:t>
            </a:r>
            <a:r>
              <a:rPr dirty="0"/>
              <a:t> (</a:t>
            </a:r>
            <a:r>
              <a:rPr dirty="0" err="1"/>
              <a:t>eredetileg</a:t>
            </a:r>
            <a:r>
              <a:rPr dirty="0"/>
              <a:t> 60 s-</a:t>
            </a:r>
            <a:r>
              <a:rPr dirty="0" err="1"/>
              <a:t>ot</a:t>
            </a:r>
            <a:r>
              <a:rPr dirty="0"/>
              <a:t> </a:t>
            </a:r>
            <a:r>
              <a:rPr dirty="0" err="1"/>
              <a:t>ajánlottak</a:t>
            </a:r>
            <a:r>
              <a:rPr dirty="0"/>
              <a:t>, ma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elfogadott</a:t>
            </a:r>
            <a:r>
              <a:rPr dirty="0"/>
              <a:t> 30-40 s, dentin 15 s)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utána</a:t>
            </a:r>
            <a:r>
              <a:rPr dirty="0"/>
              <a:t> </a:t>
            </a:r>
            <a:r>
              <a:rPr dirty="0" err="1"/>
              <a:t>ugyanennyi</a:t>
            </a:r>
            <a:r>
              <a:rPr dirty="0"/>
              <a:t> </a:t>
            </a:r>
            <a:r>
              <a:rPr dirty="0" err="1"/>
              <a:t>ideig</a:t>
            </a:r>
            <a:r>
              <a:rPr dirty="0"/>
              <a:t> </a:t>
            </a:r>
            <a:r>
              <a:rPr dirty="0" err="1"/>
              <a:t>tartó</a:t>
            </a:r>
            <a:r>
              <a:rPr dirty="0"/>
              <a:t> </a:t>
            </a:r>
            <a:r>
              <a:rPr dirty="0" err="1"/>
              <a:t>mosás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szárítás</a:t>
            </a: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 b="1">
                <a:solidFill>
                  <a:srgbClr val="9A24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Kondicionálás</a:t>
            </a:r>
            <a:r>
              <a:rPr dirty="0"/>
              <a:t> </a:t>
            </a:r>
            <a:r>
              <a:rPr dirty="0" err="1"/>
              <a:t>hatására</a:t>
            </a:r>
            <a:r>
              <a:rPr dirty="0"/>
              <a:t> a </a:t>
            </a:r>
            <a:r>
              <a:rPr dirty="0" err="1"/>
              <a:t>zománcprizmák</a:t>
            </a:r>
            <a:r>
              <a:rPr dirty="0"/>
              <a:t> </a:t>
            </a:r>
            <a:r>
              <a:rPr dirty="0" err="1"/>
              <a:t>demineralizálódnak</a:t>
            </a:r>
            <a:r>
              <a:rPr dirty="0"/>
              <a:t>, </a:t>
            </a:r>
            <a:r>
              <a:rPr dirty="0" err="1"/>
              <a:t>így</a:t>
            </a:r>
            <a:r>
              <a:rPr dirty="0"/>
              <a:t> a </a:t>
            </a:r>
            <a:r>
              <a:rPr dirty="0" err="1"/>
              <a:t>bondanyag</a:t>
            </a:r>
            <a:r>
              <a:rPr dirty="0"/>
              <a:t> </a:t>
            </a:r>
            <a:r>
              <a:rPr dirty="0" err="1"/>
              <a:t>infiltrációja</a:t>
            </a:r>
            <a:r>
              <a:rPr dirty="0"/>
              <a:t>, </a:t>
            </a:r>
            <a:r>
              <a:rPr dirty="0" err="1"/>
              <a:t>penetrációja</a:t>
            </a:r>
            <a:r>
              <a:rPr dirty="0"/>
              <a:t> </a:t>
            </a:r>
            <a:r>
              <a:rPr dirty="0" err="1"/>
              <a:t>fokozható</a:t>
            </a: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bondanyag</a:t>
            </a:r>
            <a:r>
              <a:rPr dirty="0"/>
              <a:t> 10-50 mm </a:t>
            </a:r>
            <a:r>
              <a:rPr dirty="0" err="1"/>
              <a:t>mélységig</a:t>
            </a:r>
            <a:r>
              <a:rPr dirty="0"/>
              <a:t> </a:t>
            </a:r>
            <a:r>
              <a:rPr dirty="0" err="1"/>
              <a:t>hatolhat</a:t>
            </a:r>
            <a:r>
              <a:rPr dirty="0"/>
              <a:t> a </a:t>
            </a:r>
            <a:r>
              <a:rPr dirty="0" err="1"/>
              <a:t>mikrohasadékokba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kondicionálás</a:t>
            </a:r>
            <a:r>
              <a:rPr dirty="0"/>
              <a:t> </a:t>
            </a:r>
            <a:r>
              <a:rPr dirty="0" err="1"/>
              <a:t>révén</a:t>
            </a:r>
            <a:r>
              <a:rPr dirty="0"/>
              <a:t> </a:t>
            </a:r>
            <a:r>
              <a:rPr dirty="0" err="1"/>
              <a:t>kioldódott</a:t>
            </a:r>
            <a:r>
              <a:rPr dirty="0"/>
              <a:t> </a:t>
            </a:r>
            <a:r>
              <a:rPr dirty="0" err="1"/>
              <a:t>anyagok</a:t>
            </a:r>
            <a:r>
              <a:rPr dirty="0"/>
              <a:t> </a:t>
            </a:r>
            <a:r>
              <a:rPr dirty="0" err="1"/>
              <a:t>helyére</a:t>
            </a:r>
            <a:r>
              <a:rPr dirty="0"/>
              <a:t> </a:t>
            </a:r>
            <a:r>
              <a:rPr dirty="0" err="1"/>
              <a:t>kerülve</a:t>
            </a:r>
            <a:r>
              <a:rPr dirty="0"/>
              <a:t> </a:t>
            </a:r>
            <a:r>
              <a:rPr dirty="0" err="1"/>
              <a:t>mikromechanikai</a:t>
            </a:r>
            <a:r>
              <a:rPr dirty="0"/>
              <a:t> </a:t>
            </a:r>
            <a:r>
              <a:rPr dirty="0" err="1"/>
              <a:t>kötést</a:t>
            </a:r>
            <a:r>
              <a:rPr dirty="0"/>
              <a:t> </a:t>
            </a:r>
            <a:r>
              <a:rPr dirty="0" err="1"/>
              <a:t>eredményeznek</a:t>
            </a: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i="1" dirty="0"/>
              <a:t>	A bond a </a:t>
            </a:r>
            <a:r>
              <a:rPr i="1" dirty="0" err="1"/>
              <a:t>zománcprizmák</a:t>
            </a:r>
            <a:r>
              <a:rPr i="1" dirty="0"/>
              <a:t> </a:t>
            </a:r>
            <a:r>
              <a:rPr i="1" dirty="0" err="1"/>
              <a:t>közötti</a:t>
            </a:r>
            <a:r>
              <a:rPr i="1" dirty="0"/>
              <a:t>, ill a </a:t>
            </a:r>
            <a:r>
              <a:rPr i="1" dirty="0" err="1"/>
              <a:t>zománcprizmákon</a:t>
            </a:r>
            <a:r>
              <a:rPr i="1" dirty="0"/>
              <a:t> </a:t>
            </a:r>
            <a:r>
              <a:rPr i="1" dirty="0" err="1"/>
              <a:t>belüli</a:t>
            </a:r>
            <a:r>
              <a:rPr i="1" dirty="0"/>
              <a:t> </a:t>
            </a:r>
            <a:r>
              <a:rPr i="1" dirty="0" err="1"/>
              <a:t>résekbe</a:t>
            </a:r>
            <a:r>
              <a:rPr i="1" dirty="0"/>
              <a:t> </a:t>
            </a:r>
            <a:r>
              <a:rPr i="1" dirty="0" err="1"/>
              <a:t>penetrálódik</a:t>
            </a:r>
            <a:r>
              <a:rPr i="1" dirty="0"/>
              <a:t> </a:t>
            </a:r>
            <a:r>
              <a:rPr i="1" dirty="0" err="1"/>
              <a:t>és</a:t>
            </a:r>
            <a:r>
              <a:rPr i="1" dirty="0"/>
              <a:t> </a:t>
            </a:r>
            <a:r>
              <a:rPr i="1" dirty="0" err="1"/>
              <a:t>polimerizálódik</a:t>
            </a:r>
            <a:endParaRPr i="1"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 err="1">
                <a:solidFill>
                  <a:srgbClr val="004D65"/>
                </a:solidFill>
              </a:rPr>
              <a:t>Macrotage</a:t>
            </a:r>
            <a:r>
              <a:rPr b="1" dirty="0">
                <a:solidFill>
                  <a:srgbClr val="004D65"/>
                </a:solidFill>
              </a:rPr>
              <a:t> (tag=</a:t>
            </a:r>
            <a:r>
              <a:rPr b="1" dirty="0" err="1">
                <a:solidFill>
                  <a:srgbClr val="004D65"/>
                </a:solidFill>
              </a:rPr>
              <a:t>csap</a:t>
            </a:r>
            <a:r>
              <a:rPr b="1" dirty="0">
                <a:solidFill>
                  <a:srgbClr val="004D65"/>
                </a:solidFill>
              </a:rPr>
              <a:t>)</a:t>
            </a:r>
            <a:r>
              <a:rPr dirty="0"/>
              <a:t> –</a:t>
            </a:r>
            <a:r>
              <a:rPr dirty="0" err="1"/>
              <a:t>nak</a:t>
            </a:r>
            <a:r>
              <a:rPr dirty="0"/>
              <a:t> </a:t>
            </a:r>
            <a:r>
              <a:rPr dirty="0" err="1"/>
              <a:t>nevezzük</a:t>
            </a:r>
            <a:r>
              <a:rPr dirty="0"/>
              <a:t> </a:t>
            </a:r>
            <a:r>
              <a:rPr dirty="0" err="1"/>
              <a:t>azokat</a:t>
            </a:r>
            <a:r>
              <a:rPr dirty="0"/>
              <a:t> a </a:t>
            </a:r>
            <a:r>
              <a:rPr dirty="0" err="1"/>
              <a:t>polimerizálódott</a:t>
            </a:r>
            <a:r>
              <a:rPr dirty="0"/>
              <a:t> </a:t>
            </a:r>
            <a:r>
              <a:rPr dirty="0" err="1"/>
              <a:t>bondanyagnyúlványokat</a:t>
            </a:r>
            <a:r>
              <a:rPr dirty="0"/>
              <a:t>, </a:t>
            </a:r>
            <a:r>
              <a:rPr dirty="0" err="1"/>
              <a:t>amelyek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interprizmatikus</a:t>
            </a:r>
            <a:r>
              <a:rPr dirty="0"/>
              <a:t> </a:t>
            </a:r>
            <a:r>
              <a:rPr dirty="0" err="1"/>
              <a:t>réseket</a:t>
            </a:r>
            <a:r>
              <a:rPr dirty="0"/>
              <a:t> </a:t>
            </a:r>
            <a:r>
              <a:rPr dirty="0" err="1"/>
              <a:t>töltik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cirkulárisan</a:t>
            </a:r>
            <a:r>
              <a:rPr dirty="0"/>
              <a:t> </a:t>
            </a:r>
            <a:r>
              <a:rPr dirty="0" err="1"/>
              <a:t>helyezkednek</a:t>
            </a:r>
            <a:r>
              <a:rPr dirty="0"/>
              <a:t> el a </a:t>
            </a:r>
            <a:r>
              <a:rPr dirty="0" err="1"/>
              <a:t>zománcprizmák</a:t>
            </a:r>
            <a:r>
              <a:rPr dirty="0"/>
              <a:t> </a:t>
            </a:r>
            <a:r>
              <a:rPr dirty="0" err="1"/>
              <a:t>körül</a:t>
            </a: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 err="1">
                <a:solidFill>
                  <a:srgbClr val="371A94"/>
                </a:solidFill>
              </a:rPr>
              <a:t>Microtage</a:t>
            </a:r>
            <a:r>
              <a:rPr b="1" dirty="0">
                <a:solidFill>
                  <a:srgbClr val="371A94"/>
                </a:solidFill>
              </a:rPr>
              <a:t>-ka </a:t>
            </a:r>
            <a:r>
              <a:rPr dirty="0" err="1"/>
              <a:t>zománcprizmák</a:t>
            </a:r>
            <a:r>
              <a:rPr dirty="0"/>
              <a:t> </a:t>
            </a:r>
            <a:r>
              <a:rPr dirty="0" err="1"/>
              <a:t>magjainál</a:t>
            </a:r>
            <a:r>
              <a:rPr dirty="0"/>
              <a:t> </a:t>
            </a:r>
            <a:r>
              <a:rPr dirty="0" err="1"/>
              <a:t>találhatók</a:t>
            </a:r>
            <a:r>
              <a:rPr dirty="0"/>
              <a:t>, </a:t>
            </a:r>
            <a:r>
              <a:rPr dirty="0" err="1"/>
              <a:t>ahol</a:t>
            </a:r>
            <a:r>
              <a:rPr dirty="0"/>
              <a:t> a </a:t>
            </a:r>
            <a:r>
              <a:rPr dirty="0" err="1"/>
              <a:t>bondanyag</a:t>
            </a:r>
            <a:r>
              <a:rPr dirty="0"/>
              <a:t> a </a:t>
            </a:r>
            <a:r>
              <a:rPr dirty="0" err="1"/>
              <a:t>kioldódott</a:t>
            </a:r>
            <a:r>
              <a:rPr dirty="0"/>
              <a:t> </a:t>
            </a:r>
            <a:r>
              <a:rPr dirty="0" err="1"/>
              <a:t>hidroxil-apatit</a:t>
            </a:r>
            <a:r>
              <a:rPr dirty="0"/>
              <a:t> </a:t>
            </a:r>
            <a:r>
              <a:rPr dirty="0" err="1"/>
              <a:t>kristályok</a:t>
            </a:r>
            <a:r>
              <a:rPr dirty="0"/>
              <a:t> </a:t>
            </a:r>
            <a:r>
              <a:rPr dirty="0" err="1"/>
              <a:t>helyére</a:t>
            </a:r>
            <a:r>
              <a:rPr dirty="0"/>
              <a:t> </a:t>
            </a:r>
            <a:r>
              <a:rPr dirty="0" err="1"/>
              <a:t>hatol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ott</a:t>
            </a:r>
            <a:r>
              <a:rPr dirty="0"/>
              <a:t> </a:t>
            </a:r>
            <a:r>
              <a:rPr dirty="0" err="1"/>
              <a:t>polimerizálódik</a:t>
            </a:r>
            <a:endParaRPr dirty="0"/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bondanyag</a:t>
            </a:r>
            <a:r>
              <a:rPr dirty="0"/>
              <a:t> </a:t>
            </a:r>
            <a:r>
              <a:rPr dirty="0" err="1"/>
              <a:t>abszorpciója</a:t>
            </a:r>
            <a:r>
              <a:rPr dirty="0"/>
              <a:t> </a:t>
            </a:r>
            <a:r>
              <a:rPr dirty="0" err="1"/>
              <a:t>hajszálcsövesség</a:t>
            </a:r>
            <a:r>
              <a:rPr dirty="0"/>
              <a:t> </a:t>
            </a:r>
            <a:r>
              <a:rPr dirty="0" err="1"/>
              <a:t>révén</a:t>
            </a:r>
            <a:r>
              <a:rPr dirty="0"/>
              <a:t> </a:t>
            </a:r>
            <a:r>
              <a:rPr dirty="0" err="1"/>
              <a:t>jön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.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None/>
              <a:tabLst>
                <a:tab pos="2286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savas</a:t>
            </a:r>
            <a:r>
              <a:rPr dirty="0"/>
              <a:t> </a:t>
            </a:r>
            <a:r>
              <a:rPr dirty="0" err="1"/>
              <a:t>előkezelés</a:t>
            </a:r>
            <a:r>
              <a:rPr dirty="0"/>
              <a:t> </a:t>
            </a:r>
            <a:r>
              <a:rPr dirty="0" err="1"/>
              <a:t>hatásosságát</a:t>
            </a:r>
            <a:r>
              <a:rPr dirty="0"/>
              <a:t> a </a:t>
            </a:r>
            <a:r>
              <a:rPr dirty="0" err="1"/>
              <a:t>zománc</a:t>
            </a:r>
            <a:r>
              <a:rPr dirty="0"/>
              <a:t> </a:t>
            </a:r>
            <a:r>
              <a:rPr dirty="0" err="1"/>
              <a:t>magas</a:t>
            </a:r>
            <a:r>
              <a:rPr dirty="0"/>
              <a:t>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koncentrációja</a:t>
            </a:r>
            <a:r>
              <a:rPr dirty="0"/>
              <a:t> </a:t>
            </a:r>
            <a:r>
              <a:rPr dirty="0" err="1"/>
              <a:t>csökkenti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Adhezív generációk fejlődése"/>
          <p:cNvSpPr txBox="1">
            <a:spLocks noGrp="1"/>
          </p:cNvSpPr>
          <p:nvPr>
            <p:ph type="title"/>
          </p:nvPr>
        </p:nvSpPr>
        <p:spPr>
          <a:xfrm>
            <a:off x="1879600" y="1269872"/>
            <a:ext cx="9245600" cy="1041527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311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Adhezív generációk fejlődése</a:t>
            </a:r>
          </a:p>
        </p:txBody>
      </p:sp>
      <p:sp>
        <p:nvSpPr>
          <p:cNvPr id="414" name="Az első generációs adhezívek…"/>
          <p:cNvSpPr txBox="1">
            <a:spLocks noGrp="1"/>
          </p:cNvSpPr>
          <p:nvPr>
            <p:ph type="body" idx="1"/>
          </p:nvPr>
        </p:nvSpPr>
        <p:spPr>
          <a:xfrm>
            <a:off x="876300" y="1778000"/>
            <a:ext cx="12141200" cy="7708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400"/>
            </a:pPr>
            <a:r>
              <a:rPr dirty="0"/>
              <a:t>Az első generációs adhezívek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az 1970-es években jelentek meg, és nem bizonyultak túl sikeresnek.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zománchoz való ragasztóképességük erős volt, de a </a:t>
            </a:r>
            <a:r>
              <a:rPr b="1" i="1" dirty="0">
                <a:solidFill>
                  <a:srgbClr val="B51A00"/>
                </a:solidFill>
              </a:rPr>
              <a:t>dentinhez való ragasztóerő elégtelennek bizonyult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A ragasztás a bondanyagnak a dentin kalciumjával történő lekötése útján jött létre. </a:t>
            </a:r>
            <a:r>
              <a:rPr dirty="0"/>
              <a:t>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Néhány hónap elteltével a dentinragasztó hatás megszűnését tapasztalták. Ezeket a bond-anyagokat elsősorban kisméretű III. és V. osztályú retenciós üregek tömésekor ajánlották.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Amennyiben az első generációs adhezíveket molárisok okkluzális töméseinél alkalmazták, általános problémát okozott a</a:t>
            </a:r>
            <a:r>
              <a:rPr b="1" i="1" dirty="0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posztoperatív érzékenység jelentkezése.</a:t>
            </a:r>
            <a:br>
              <a:rPr b="1" i="1" dirty="0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1" dirty="0">
              <a:solidFill>
                <a:srgbClr val="5C07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open5.jpg" descr="ope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767" y="78324"/>
            <a:ext cx="3525033" cy="149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Második generációs adhezívek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9017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5C07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Második generációs adhezívek</a:t>
            </a:r>
          </a:p>
        </p:txBody>
      </p:sp>
      <p:sp>
        <p:nvSpPr>
          <p:cNvPr id="418" name="- 1980-ban fejlesztették ki.…"/>
          <p:cNvSpPr txBox="1">
            <a:spLocks noGrp="1"/>
          </p:cNvSpPr>
          <p:nvPr>
            <p:ph type="body" idx="1"/>
          </p:nvPr>
        </p:nvSpPr>
        <p:spPr>
          <a:xfrm>
            <a:off x="990600" y="1676400"/>
            <a:ext cx="11480800" cy="6477000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1980-ban fejlesztették ki.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Ezeknél az anyagoknál a preparációs törmeléket, azaz a </a:t>
            </a:r>
            <a:r>
              <a:rPr b="1" i="1" dirty="0">
                <a:solidFill>
                  <a:srgbClr val="AD3E00"/>
                </a:solidFill>
              </a:rPr>
              <a:t>smear layer-t </a:t>
            </a:r>
            <a:r>
              <a:rPr dirty="0"/>
              <a:t>próbálták felhasználni a ragasztásra. </a:t>
            </a:r>
            <a:endParaRPr lang="hu-HU" dirty="0"/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914400" marR="457200" indent="-457200" algn="just" defTabSz="457200">
              <a:spcBef>
                <a:spcPts val="0"/>
              </a:spcBef>
              <a:buSzTx/>
              <a:buFontTx/>
              <a:buChar char="-"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smear layer azonban csekély mértékben tapadt az alatta levő dentinhez, így a kavitás preparálásánál még mindig szükség volt mechanikus retenció kialakítására is. </a:t>
            </a:r>
            <a:endParaRPr lang="hu-HU" dirty="0"/>
          </a:p>
          <a:p>
            <a:pPr marL="457200" marR="457200" indent="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molárisoknál pedig jelentős posztoperatív érzékenység jelentkezett. 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malgámtömés készítésénél az üreg falai párhuzamosak, vagy esetleg enyhén konvergálhatnak (max 1-2°) az üreg nyílása fele.…"/>
          <p:cNvSpPr txBox="1">
            <a:spLocks noGrp="1"/>
          </p:cNvSpPr>
          <p:nvPr>
            <p:ph type="body" idx="1"/>
          </p:nvPr>
        </p:nvSpPr>
        <p:spPr>
          <a:xfrm>
            <a:off x="850900" y="1003300"/>
            <a:ext cx="11023600" cy="6883400"/>
          </a:xfrm>
          <a:prstGeom prst="rect">
            <a:avLst/>
          </a:prstGeom>
        </p:spPr>
        <p:txBody>
          <a:bodyPr/>
          <a:lstStyle/>
          <a:p>
            <a:pPr marL="1090025" indent="-378825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i="1" dirty="0"/>
              <a:t>Amalgámtömés készítésénél</a:t>
            </a:r>
            <a:r>
              <a:rPr sz="3600" dirty="0"/>
              <a:t> az üreg falai párhuzamosak, vagy esetleg enyhén konvergálhatnak (max 1-2°) az üreg nyílása fele. </a:t>
            </a:r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600" dirty="0"/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i="1" dirty="0"/>
              <a:t>Inlay esetén,</a:t>
            </a:r>
            <a:r>
              <a:rPr sz="3600" dirty="0"/>
              <a:t> mivel a szilárd állapotban kerül behelyezésre, a falak enyhén divergensek (3-5°) </a:t>
            </a:r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600" dirty="0"/>
          </a:p>
          <a:p>
            <a:pPr marL="226695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i="1" dirty="0"/>
              <a:t>Kompozíciós </a:t>
            </a:r>
            <a:r>
              <a:rPr sz="3600" dirty="0"/>
              <a:t>anyagok esetén a mikroretenció főleg a zománcon érvényesül. Ezért a nagyobb felület biztosítására az </a:t>
            </a:r>
            <a:r>
              <a:rPr sz="3600" b="1" i="1" dirty="0"/>
              <a:t>üreg szélein a zománcot ferdére szokták csiszolni;</a:t>
            </a:r>
            <a:r>
              <a:rPr b="1" i="1" dirty="0"/>
              <a:t> </a:t>
            </a:r>
            <a:br>
              <a:rPr b="1" i="1" dirty="0"/>
            </a:br>
            <a:r>
              <a:rPr dirty="0"/>
              <a:t> </a:t>
            </a:r>
          </a:p>
        </p:txBody>
      </p:sp>
    </p:spTree>
  </p:cSld>
  <p:clrMapOvr>
    <a:masterClrMapping/>
  </p:clrMapOvr>
  <p:transition spd="slow">
    <p:circl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Harmadik generációs adhezív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5C07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Harmadik generációs adhezívek</a:t>
            </a:r>
          </a:p>
        </p:txBody>
      </p:sp>
      <p:sp>
        <p:nvSpPr>
          <p:cNvPr id="421" name="- 1980-as évek végén- Kétkomponensű, ún. primer/adhezív rendszereket vezettek be. Ezek már kifejezetten jobb ragasztóerőt produkáltak…"/>
          <p:cNvSpPr txBox="1">
            <a:spLocks noGrp="1"/>
          </p:cNvSpPr>
          <p:nvPr>
            <p:ph type="body" idx="1"/>
          </p:nvPr>
        </p:nvSpPr>
        <p:spPr>
          <a:xfrm>
            <a:off x="-25400" y="1244600"/>
            <a:ext cx="12877800" cy="8534400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sz="2600"/>
              <a:t>1980-as évek végén-	Kétkomponensű, ún. primer/adhezív rendszereket vezettek be. Ezek már kifejezetten </a:t>
            </a:r>
            <a:r>
              <a:rPr sz="2600" b="1" i="1">
                <a:solidFill>
                  <a:srgbClr val="553D00"/>
                </a:solidFill>
              </a:rPr>
              <a:t>jobb ragasztóerőt</a:t>
            </a:r>
            <a:r>
              <a:rPr sz="2600"/>
              <a:t> produkáltak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A tömések dentinnel érintkező felszínén nagy mértékű tapadóerőt biztosítottak, így a kavitás preparációjánál már feleslegessé tették a mechanikus retenció kialakítását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Ezzel a technikával lehetővé vált az erózió, abrázió következtében létrejött léziók minimális preparációval történő helyreállítása.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Az újabb generációs ragasztók előnye, hogy használatuk után a molárisoknál jelentősen </a:t>
            </a:r>
            <a:r>
              <a:rPr sz="2600" b="1" i="1" u="sng">
                <a:solidFill>
                  <a:srgbClr val="61177C"/>
                </a:solidFill>
              </a:rPr>
              <a:t>csökkent a posztoperatív érzékenység</a:t>
            </a:r>
            <a:r>
              <a:rPr sz="2600" b="1">
                <a:solidFill>
                  <a:srgbClr val="61177C"/>
                </a:solidFill>
              </a:rPr>
              <a:t> </a:t>
            </a:r>
            <a:r>
              <a:rPr sz="2600"/>
              <a:t>előfordulása is.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Ezek a bondanyagok első olyan generációt jelentik, amelyek nem csupán a fogszövetekhez, hanem a fogászati fémekhez és a kerámiákhoz való ragasztást is lehetővé tették.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Hátrányosnak bizonyult azonban ragasztóhatásuk viszonylag rövid élettartama.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/>
              <a:t>-	Adhéziós hatásuk három év után kifejezetten csökkent. A páciensek megnövekedett esztétikai igényeinek megfelelően a fogorvosok hamarosan rutinszerűen alkalmazták a kompozitokat a molárisok területén is, annak ellenére, hogy a posztoperatív érzékenység problematikus maradt </a:t>
            </a:r>
          </a:p>
        </p:txBody>
      </p:sp>
    </p:spTree>
  </p:cSld>
  <p:clrMapOvr>
    <a:masterClrMapping/>
  </p:clrMapOvr>
  <p:transition spd="slow">
    <p:push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1" y="800100"/>
            <a:ext cx="11156043" cy="1511300"/>
          </a:xfrm>
        </p:spPr>
        <p:txBody>
          <a:bodyPr/>
          <a:lstStyle/>
          <a:p>
            <a:r>
              <a:rPr lang="en-US" sz="5400" dirty="0" err="1"/>
              <a:t>Negyedik</a:t>
            </a:r>
            <a:r>
              <a:rPr lang="en-US" sz="5400" dirty="0"/>
              <a:t> </a:t>
            </a:r>
            <a:r>
              <a:rPr lang="en-US" sz="5400" dirty="0" err="1"/>
              <a:t>generációs</a:t>
            </a:r>
            <a:r>
              <a:rPr lang="en-US" sz="5400" dirty="0"/>
              <a:t> </a:t>
            </a:r>
            <a:r>
              <a:rPr lang="en-US" sz="5400" dirty="0" err="1"/>
              <a:t>adhezívek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2264" y="2628899"/>
            <a:ext cx="10882514" cy="6006235"/>
          </a:xfrm>
        </p:spPr>
        <p:txBody>
          <a:bodyPr/>
          <a:lstStyle/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/>
              <a:t>A </a:t>
            </a:r>
            <a:r>
              <a:rPr lang="en-US" sz="2800" dirty="0" err="1"/>
              <a:t>dentinhez</a:t>
            </a:r>
            <a:r>
              <a:rPr lang="en-US" sz="2800" dirty="0"/>
              <a:t> </a:t>
            </a:r>
            <a:r>
              <a:rPr lang="en-US" sz="2800" dirty="0" err="1"/>
              <a:t>való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rendkívüli</a:t>
            </a:r>
            <a:r>
              <a:rPr lang="en-US" sz="2800" b="1" i="1" dirty="0">
                <a:solidFill>
                  <a:srgbClr val="0042AA"/>
                </a:solidFill>
              </a:rPr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nagyságú</a:t>
            </a:r>
            <a:r>
              <a:rPr lang="en-US" sz="2800" b="1" i="1" dirty="0">
                <a:solidFill>
                  <a:srgbClr val="0042AA"/>
                </a:solidFill>
              </a:rPr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ragasztóképességük</a:t>
            </a:r>
            <a:r>
              <a:rPr lang="en-US" sz="2800" b="1" dirty="0">
                <a:solidFill>
                  <a:srgbClr val="0042AA"/>
                </a:solidFill>
              </a:rPr>
              <a:t>, </a:t>
            </a:r>
            <a:r>
              <a:rPr lang="en-US" sz="2800" b="1" dirty="0" err="1">
                <a:solidFill>
                  <a:srgbClr val="0042AA"/>
                </a:solidFill>
              </a:rPr>
              <a:t>valamint</a:t>
            </a:r>
            <a:r>
              <a:rPr lang="en-US" sz="2800" b="1" dirty="0">
                <a:solidFill>
                  <a:srgbClr val="0042AA"/>
                </a:solidFill>
              </a:rPr>
              <a:t> a </a:t>
            </a:r>
            <a:r>
              <a:rPr lang="en-US" sz="2800" b="1" i="1" dirty="0" err="1">
                <a:solidFill>
                  <a:srgbClr val="0042AA"/>
                </a:solidFill>
              </a:rPr>
              <a:t>posztoperatív</a:t>
            </a:r>
            <a:r>
              <a:rPr lang="en-US" sz="2800" b="1" i="1" dirty="0">
                <a:solidFill>
                  <a:srgbClr val="0042AA"/>
                </a:solidFill>
              </a:rPr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érzékenységet</a:t>
            </a:r>
            <a:r>
              <a:rPr lang="en-US" sz="2800" b="1" i="1" dirty="0">
                <a:solidFill>
                  <a:srgbClr val="0042AA"/>
                </a:solidFill>
              </a:rPr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jelentősen</a:t>
            </a:r>
            <a:r>
              <a:rPr lang="en-US" sz="2800" b="1" i="1" dirty="0">
                <a:solidFill>
                  <a:srgbClr val="0042AA"/>
                </a:solidFill>
              </a:rPr>
              <a:t> </a:t>
            </a:r>
            <a:r>
              <a:rPr lang="en-US" sz="2800" b="1" i="1" dirty="0" err="1">
                <a:solidFill>
                  <a:srgbClr val="0042AA"/>
                </a:solidFill>
              </a:rPr>
              <a:t>csökkentő</a:t>
            </a:r>
            <a:r>
              <a:rPr lang="en-US" sz="2800" dirty="0"/>
              <a:t> </a:t>
            </a:r>
            <a:r>
              <a:rPr lang="en-US" sz="2800" dirty="0" err="1"/>
              <a:t>hatásuk</a:t>
            </a:r>
            <a:r>
              <a:rPr lang="en-US" sz="2800" dirty="0"/>
              <a:t> </a:t>
            </a:r>
            <a:r>
              <a:rPr lang="en-US" sz="2800" dirty="0" err="1"/>
              <a:t>miatt</a:t>
            </a:r>
            <a:r>
              <a:rPr lang="en-US" sz="2800" dirty="0"/>
              <a:t> a </a:t>
            </a:r>
            <a:r>
              <a:rPr lang="en-US" sz="2800" dirty="0" err="1"/>
              <a:t>fogorvosok</a:t>
            </a:r>
            <a:r>
              <a:rPr lang="en-US" sz="2800" dirty="0"/>
              <a:t> </a:t>
            </a:r>
            <a:r>
              <a:rPr lang="en-US" sz="2800" dirty="0" err="1"/>
              <a:t>többsége</a:t>
            </a:r>
            <a:r>
              <a:rPr lang="en-US" sz="2800" dirty="0"/>
              <a:t> a </a:t>
            </a:r>
            <a:r>
              <a:rPr lang="en-US" sz="2800" dirty="0" err="1"/>
              <a:t>molárisok</a:t>
            </a:r>
            <a:r>
              <a:rPr lang="en-US" sz="2800" dirty="0"/>
              <a:t> </a:t>
            </a:r>
            <a:r>
              <a:rPr lang="en-US" sz="2800" dirty="0" err="1"/>
              <a:t>ellátásánál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amalgámról</a:t>
            </a:r>
            <a:r>
              <a:rPr lang="en-US" sz="2800" dirty="0"/>
              <a:t> </a:t>
            </a:r>
            <a:r>
              <a:rPr lang="en-US" sz="2800" dirty="0" err="1"/>
              <a:t>fokozatosan</a:t>
            </a:r>
            <a:r>
              <a:rPr lang="en-US" sz="2800" dirty="0"/>
              <a:t> </a:t>
            </a:r>
            <a:r>
              <a:rPr lang="en-US" sz="2800" dirty="0" err="1"/>
              <a:t>áttért</a:t>
            </a:r>
            <a:r>
              <a:rPr lang="en-US" sz="2800" dirty="0"/>
              <a:t> a </a:t>
            </a:r>
            <a:r>
              <a:rPr lang="en-US" sz="2800" dirty="0" err="1"/>
              <a:t>direkt</a:t>
            </a:r>
            <a:r>
              <a:rPr lang="en-US" sz="2800" dirty="0"/>
              <a:t> </a:t>
            </a:r>
            <a:r>
              <a:rPr lang="en-US" sz="2800" dirty="0" err="1"/>
              <a:t>kompozittömések</a:t>
            </a:r>
            <a:r>
              <a:rPr lang="en-US" sz="2800" dirty="0"/>
              <a:t> </a:t>
            </a:r>
            <a:r>
              <a:rPr lang="en-US" sz="2800" dirty="0" err="1"/>
              <a:t>készítésére</a:t>
            </a:r>
            <a:r>
              <a:rPr lang="en-US" sz="2800" dirty="0"/>
              <a:t>. 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-	A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negyedik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generációs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bondanyagok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jellemzője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hibridizációt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hoznak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létre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a dentin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kompozit-anyagok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találkozásánál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hibridizáció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azt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jelenti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adhezív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anyag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resinje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foglalja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el a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dentinfelszínen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lévő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hidroxilapatit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víz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helyét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Ez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a resin a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visszamaradt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dentin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kollagénrostokkal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együtt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alkotja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ún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hibridréteget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(hybrid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layert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635785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Negyedik generációs adhezívek"/>
          <p:cNvSpPr txBox="1">
            <a:spLocks noGrp="1"/>
          </p:cNvSpPr>
          <p:nvPr>
            <p:ph type="title"/>
          </p:nvPr>
        </p:nvSpPr>
        <p:spPr>
          <a:xfrm>
            <a:off x="1879600" y="254000"/>
            <a:ext cx="9245600" cy="15113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5C07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Negyedik generációs adhezívek</a:t>
            </a:r>
          </a:p>
        </p:txBody>
      </p:sp>
      <p:sp>
        <p:nvSpPr>
          <p:cNvPr id="424" name="- 1990-es évek elején jelent meg…"/>
          <p:cNvSpPr txBox="1">
            <a:spLocks noGrp="1"/>
          </p:cNvSpPr>
          <p:nvPr>
            <p:ph type="body" idx="1"/>
          </p:nvPr>
        </p:nvSpPr>
        <p:spPr>
          <a:xfrm>
            <a:off x="165100" y="1582456"/>
            <a:ext cx="12966700" cy="7326190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sz="2800" dirty="0"/>
              <a:t>1990-es évek elején jelent meg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-	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-	A hibridizáció kiterjed mind a dentintubulusokra, mind pedig az intertubularis dentin területére, ezáltal jelentősen megnöveli a dentin felszínén érvényesülő ragasztóerőt.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-	A negyedik generációs bond-anyagok használatával kapcsolatban kiemelkedő újítást jelentett a totális savazás (mind a zománc, mind a dentin savazva), valamint a nedves dentinragasztás koncepciója.</a:t>
            </a:r>
            <a:br>
              <a:rPr sz="2800" dirty="0"/>
            </a:br>
            <a:endParaRPr sz="2800" dirty="0"/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-	Ezek a ragasztóanyagok a komponenseik alapján különbözőek lehetnek: két vagy több összetevőjüket kell összekeverni, precízen ügyelve a keverés arányaira. </a:t>
            </a:r>
            <a:endParaRPr lang="hu-HU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-	Mindez könnyen megoldható laboratóriumi körülmények között, de a klinikumban, a szék mellett állva meglehetősen komplikált. </a:t>
            </a:r>
            <a:endParaRPr lang="hu-HU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-	Klinikai körülmények között a pontos keverési arányok nehéz betarthatósága, valamint a keverés különböző lépései a dentinragasztó képesség csökkenéséhez vezettek.</a:t>
            </a:r>
            <a:br>
              <a:rPr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Ötödik generációs adhezívek"/>
          <p:cNvSpPr txBox="1">
            <a:spLocks noGrp="1"/>
          </p:cNvSpPr>
          <p:nvPr>
            <p:ph type="title"/>
          </p:nvPr>
        </p:nvSpPr>
        <p:spPr>
          <a:xfrm>
            <a:off x="156301" y="508000"/>
            <a:ext cx="11683561" cy="11303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561029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Ötödik generációs adhezívek</a:t>
            </a:r>
          </a:p>
        </p:txBody>
      </p:sp>
      <p:sp>
        <p:nvSpPr>
          <p:cNvPr id="427" name="- Egyetlen komponensből áll, így gyorsan rendkívül népszerűvé vált…"/>
          <p:cNvSpPr txBox="1">
            <a:spLocks noGrp="1"/>
          </p:cNvSpPr>
          <p:nvPr>
            <p:ph type="body" idx="1"/>
          </p:nvPr>
        </p:nvSpPr>
        <p:spPr>
          <a:xfrm>
            <a:off x="-203200" y="1289408"/>
            <a:ext cx="12623800" cy="7664091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Egyetlen komponensből áll, így gyorsan rendkívül népszerűvé vált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Megfelelő tapadást biztosít nemcsak a zománchoz és a dentinhez, hanem a kerámia- és a fémanyagokhoz is.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 Dentinragasztó ereje erősebb a negyedik generációsnál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Nagy előnye, hogy </a:t>
            </a:r>
            <a:r>
              <a:rPr sz="3000" b="1" dirty="0"/>
              <a:t>egyetlen tubusban elhelyezhető</a:t>
            </a:r>
            <a:r>
              <a:rPr sz="3000" dirty="0"/>
              <a:t>, egyszerű használhatósága csökkenti a fogorvos hibalehetőségét.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Bár a preparált fogfelszínre helyezéskor enyhe érzékenységet okoz, alkalmazása után azonban a posztoperatív érzékenység jelentősen csökken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	ötödik generációs adhezívek jelenleg a 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legnépszerűbb fogászati ragasztóanyagokna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k tekinthetők.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Technikai érzékenységük minimális, mivel a preparált fogfelszínre direkt applikálhatók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	Klinikailag jelentős a posztoperatív érzékenységet csökkentő hatásuk is</a:t>
            </a:r>
            <a:b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Hatodik generációs adhezívek"/>
          <p:cNvSpPr txBox="1">
            <a:spLocks noGrp="1"/>
          </p:cNvSpPr>
          <p:nvPr>
            <p:ph type="title"/>
          </p:nvPr>
        </p:nvSpPr>
        <p:spPr>
          <a:xfrm>
            <a:off x="1714500" y="304800"/>
            <a:ext cx="9245600" cy="9525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>
              <a:defRPr>
                <a:effectLst/>
              </a:defRPr>
            </a:pPr>
            <a:r>
              <a:t>Hatodik generációs adhezívek</a:t>
            </a:r>
          </a:p>
        </p:txBody>
      </p:sp>
      <p:sp>
        <p:nvSpPr>
          <p:cNvPr id="430" name="- nincs szükség a savazásra a dentinnél…"/>
          <p:cNvSpPr txBox="1">
            <a:spLocks noGrp="1"/>
          </p:cNvSpPr>
          <p:nvPr>
            <p:ph type="body" idx="1"/>
          </p:nvPr>
        </p:nvSpPr>
        <p:spPr>
          <a:xfrm>
            <a:off x="342900" y="304800"/>
            <a:ext cx="11988800" cy="9144000"/>
          </a:xfrm>
          <a:prstGeom prst="rect">
            <a:avLst/>
          </a:prstGeom>
        </p:spPr>
        <p:txBody>
          <a:bodyPr/>
          <a:lstStyle/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nincs szükség a savazásra a dentinnél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2000 óta van forgalomban, </a:t>
            </a:r>
            <a:r>
              <a:rPr b="1" dirty="0"/>
              <a:t>a savazás eliminálására fejlesztettek ki</a:t>
            </a:r>
            <a:r>
              <a:rPr dirty="0"/>
              <a:t>. Ezek az anyagok magukba foglalják a dentinkondicionáló folyadékot is. A savazás (kondicionálás) a fogfelszínen ún.</a:t>
            </a:r>
            <a:r>
              <a:rPr b="1" dirty="0">
                <a:solidFill>
                  <a:srgbClr val="791A3E"/>
                </a:solidFill>
              </a:rPr>
              <a:t> self limiting,</a:t>
            </a:r>
            <a:r>
              <a:rPr dirty="0"/>
              <a:t> azaz magától megszűnő folyamatként zajlik. A savazás végtermékei pedig véglegesen beépülnek a fogszövet és a tömőanyag közötti állományba.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Az idő elteltével a dentinragasztó erő (18-23 MPa) változatlannak bizonyult, ugyanakkor a nem savazott zománcfelszínnél a tapadás nem maradt megfelelő. 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többkomponensűek, többféleképpen kell alkalmazni őket, összetéveszthetők, </a:t>
            </a:r>
            <a:br>
              <a:rPr dirty="0"/>
            </a:br>
            <a:r>
              <a:rPr dirty="0"/>
              <a:t>nem csak a foghoz való kötődésében nyújt többet elődeinél, mivel hihetetlenül magas</a:t>
            </a:r>
          </a:p>
          <a:p>
            <a:pPr marL="457200" marR="45720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▪	kopásállóság</a:t>
            </a:r>
          </a:p>
          <a:p>
            <a:pPr marL="457200" marR="45720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▪	nyomásállóság</a:t>
            </a:r>
          </a:p>
          <a:p>
            <a:pPr marL="457200" marR="45720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▪	szakítószilárdság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eredményeképpen az ép foggal vetekedő tulajdonságú anyag. Nem csak a front fogak, hanem az őrlőfogak területén is alkalmazható.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Hetoedik generációs adhezívek"/>
          <p:cNvSpPr txBox="1">
            <a:spLocks noGrp="1"/>
          </p:cNvSpPr>
          <p:nvPr>
            <p:ph type="title"/>
          </p:nvPr>
        </p:nvSpPr>
        <p:spPr>
          <a:xfrm>
            <a:off x="1879600" y="800100"/>
            <a:ext cx="9245600" cy="9271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>
              <a:defRPr>
                <a:effectLst/>
              </a:defRPr>
            </a:pPr>
            <a:r>
              <a:rPr dirty="0"/>
              <a:t>Hetedik generációs adhezívek</a:t>
            </a:r>
          </a:p>
        </p:txBody>
      </p:sp>
      <p:sp>
        <p:nvSpPr>
          <p:cNvPr id="433" name="- bondanyagokkat ismét egyszerűsítették, a többkomponensű hatodik generációs adhezíveket leegyszerűsítették egyetlen komponensű ragasztóanyaggá…"/>
          <p:cNvSpPr txBox="1">
            <a:spLocks noGrp="1"/>
          </p:cNvSpPr>
          <p:nvPr>
            <p:ph type="body" idx="1"/>
          </p:nvPr>
        </p:nvSpPr>
        <p:spPr>
          <a:xfrm>
            <a:off x="774700" y="1663700"/>
            <a:ext cx="11391900" cy="6223000"/>
          </a:xfrm>
          <a:prstGeom prst="rect">
            <a:avLst/>
          </a:prstGeom>
        </p:spPr>
        <p:txBody>
          <a:bodyPr/>
          <a:lstStyle/>
          <a:p>
            <a:pPr marL="1317321" indent="-606121">
              <a:buBlip>
                <a:blip r:embed="rId2"/>
              </a:buBlip>
            </a:pPr>
            <a:endParaRPr sz="1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bondanyagokkat ismét egyszerűsítették, a többkomponensű hatodik generációs adhezíveket leegyszerűsítették egyetlen komponensű ragasztóanyaggá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hatodik, mind a hetedik generációs bondanyagok ragasztáskor egyszerre biztosítják a sav és a primer együttes hatását. 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Alkalmazásuk után a posztoperatív érzékenység is csökken, vagy egyáltalán nem is tapasztalható.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Kompomer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Kompomerek</a:t>
            </a:r>
          </a:p>
        </p:txBody>
      </p:sp>
      <p:sp>
        <p:nvSpPr>
          <p:cNvPr id="436" name="Neve betűszó KOMPOzit + üvegionoMER = KOMPOMER…"/>
          <p:cNvSpPr txBox="1">
            <a:spLocks noGrp="1"/>
          </p:cNvSpPr>
          <p:nvPr>
            <p:ph type="body" idx="1"/>
          </p:nvPr>
        </p:nvSpPr>
        <p:spPr>
          <a:xfrm>
            <a:off x="901700" y="1968500"/>
            <a:ext cx="11201400" cy="5257800"/>
          </a:xfrm>
          <a:prstGeom prst="rect">
            <a:avLst/>
          </a:prstGeom>
        </p:spPr>
        <p:txBody>
          <a:bodyPr/>
          <a:lstStyle/>
          <a:p>
            <a:pPr marL="22860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Neve betűszó </a:t>
            </a:r>
            <a:r>
              <a:rPr b="1"/>
              <a:t>KOMPO</a:t>
            </a:r>
            <a:r>
              <a:t>zit + üvegiono</a:t>
            </a:r>
            <a:r>
              <a:rPr b="1"/>
              <a:t>MER</a:t>
            </a:r>
            <a:r>
              <a:t> = KOMPOMER</a:t>
            </a:r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algn="ctr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Olyan anyag amely tartalamaz:</a:t>
            </a:r>
          </a:p>
          <a:p>
            <a:pPr marL="685800" marR="457200" indent="-228600" algn="ctr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különleges bifunkcionális monomert (amely megvilágítás hatására polimerizálódik mint a kompozit)</a:t>
            </a:r>
          </a:p>
          <a:p>
            <a:pPr marL="685800" marR="457200" indent="-228600" algn="ctr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reaktív üveg töltőanyagot (hasonlóan az üvegionomer cementhez)</a:t>
            </a:r>
          </a:p>
        </p:txBody>
      </p:sp>
      <p:pic>
        <p:nvPicPr>
          <p:cNvPr id="437" name="VOCO GLASIOSITE CAPS..jpg" descr="VOCO GLASIOSITE CAPS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5" y="6003447"/>
            <a:ext cx="3823375" cy="360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dentsply-dyract-extra--hibrid-kompomer-set-5512811094652.jpg" descr="dentsply-dyract-extra--hibrid-kompomer-set-5512811094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68821"/>
            <a:ext cx="4229100" cy="2924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Kompomerek jellemzői"/>
          <p:cNvSpPr txBox="1">
            <a:spLocks noGrp="1"/>
          </p:cNvSpPr>
          <p:nvPr>
            <p:ph type="title"/>
          </p:nvPr>
        </p:nvSpPr>
        <p:spPr>
          <a:xfrm>
            <a:off x="1879600" y="0"/>
            <a:ext cx="9245600" cy="14859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dirty="0"/>
              <a:t>Kompomerek jellemzői</a:t>
            </a:r>
          </a:p>
        </p:txBody>
      </p:sp>
      <p:sp>
        <p:nvSpPr>
          <p:cNvPr id="441" name="Az összetevők vízmentes kiszerelésben vannak, hogy az üvegionomerre jellemző sav-bázis reakció ne menjen végbe a tubusban, hiszen a többi szükséges komponens már jelen van.…"/>
          <p:cNvSpPr txBox="1">
            <a:spLocks noGrp="1"/>
          </p:cNvSpPr>
          <p:nvPr>
            <p:ph type="body" idx="1"/>
          </p:nvPr>
        </p:nvSpPr>
        <p:spPr>
          <a:xfrm>
            <a:off x="1250414" y="1485900"/>
            <a:ext cx="11284485" cy="78486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Kötése során kétféle reakció megy végbe: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szabadgyökös polimerizáció (mint a kompozitoknál)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víz felvétele után sav-bázis reakció, amely fluorid leadással jár (mint az üvegionomernél)</a:t>
            </a:r>
          </a:p>
          <a:p>
            <a:pPr marL="0" marR="45720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Csoportosításuk: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fényrekötő kompomerek - Tömőanyagként használatosak</a:t>
            </a:r>
          </a:p>
          <a:p>
            <a:pPr marL="457200" marR="457200" indent="-22860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Önkötő kompomerek – ragasztócemenetek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Normál és Flow változatban 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Barázdazárásra alkalmas is létezik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Használható még: alábélelésre, csonkfelépítésre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Savazásos technika alakalmazásával ajánlják használni</a:t>
            </a:r>
          </a:p>
        </p:txBody>
      </p:sp>
    </p:spTree>
  </p:cSld>
  <p:clrMapOvr>
    <a:masterClrMapping/>
  </p:clrMapOvr>
  <p:transition spd="slow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Készítmények:"/>
          <p:cNvSpPr txBox="1">
            <a:spLocks noGrp="1"/>
          </p:cNvSpPr>
          <p:nvPr>
            <p:ph type="title"/>
          </p:nvPr>
        </p:nvSpPr>
        <p:spPr>
          <a:xfrm>
            <a:off x="393700" y="482600"/>
            <a:ext cx="9245600" cy="1270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Készítmények:</a:t>
            </a:r>
          </a:p>
        </p:txBody>
      </p:sp>
      <p:sp>
        <p:nvSpPr>
          <p:cNvPr id="444" name="Voco glasiosite caps…"/>
          <p:cNvSpPr txBox="1">
            <a:spLocks noGrp="1"/>
          </p:cNvSpPr>
          <p:nvPr>
            <p:ph type="body" idx="1"/>
          </p:nvPr>
        </p:nvSpPr>
        <p:spPr>
          <a:xfrm>
            <a:off x="457200" y="1092200"/>
            <a:ext cx="12712700" cy="83312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26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Voco glasiosite caps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None/>
              <a:defRPr sz="2600">
                <a:solidFill>
                  <a:srgbClr val="30374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Nagy kopásállóság, nyomó- és szakítószilárdság, kitűnő alakíthatóság jellemzi.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None/>
              <a:defRPr sz="2600">
                <a:solidFill>
                  <a:srgbClr val="30374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Kiválóan polírozható, így magas esztétikájú tömések készíthetőek vele.</a:t>
            </a:r>
            <a:br>
              <a:rPr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Folyamatos fluorid leadása révén megbízható prevenciós hatás érhető el.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26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Twinky Star kit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None/>
              <a:defRPr sz="2600">
                <a:solidFill>
                  <a:srgbClr val="30374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Színes, csillogó hatású, fényre kötő kompomer. Tejfogak tömésére. </a:t>
            </a:r>
            <a:br>
              <a:rPr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Előnyei: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Hét tetszetős szín,  Kapszulából, könnyű és gyors alkalmazás, Kiváló polírozhatóság, Fluorid leadás, Arany, ezüst, kék, rózsaszín, zöld, narancssárga, citromsárga.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26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Dyract extra refill</a:t>
            </a:r>
          </a:p>
          <a:p>
            <a:pPr marL="0" marR="457200" indent="0" algn="just" defTabSz="457200">
              <a:spcBef>
                <a:spcPts val="1200"/>
              </a:spcBef>
              <a:buSzTx/>
              <a:buNone/>
              <a:defRPr sz="2600">
                <a:solidFill>
                  <a:srgbClr val="30374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Univerzális kompomer tömőanyag, amely egyszerűen kezelhető, nem ragad, gyors, mert 2 mm réteget elegendő 10 másodpercig polimerizálni. Magas kopásállóságú, redkívül kedvező mechanikai tulajdonságokkal bír, kaméleoneffektusa révén kiváló esztétikát</a:t>
            </a:r>
            <a:br>
              <a:rPr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eredményez. Garantált hosszútávú fluorleadás.</a:t>
            </a:r>
          </a:p>
        </p:txBody>
      </p:sp>
      <p:pic>
        <p:nvPicPr>
          <p:cNvPr id="445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749300"/>
            <a:ext cx="4813300" cy="219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twinky star.jpg" descr="twinky s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1181100"/>
            <a:ext cx="3517900" cy="3044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2.jpg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276600"/>
            <a:ext cx="3771900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1" animBg="1" advAuto="0"/>
      <p:bldP spid="447" grpId="2" animBg="1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Fém-és estétikus betétek készítése, héjkészítés"/>
          <p:cNvSpPr txBox="1">
            <a:spLocks noGrp="1"/>
          </p:cNvSpPr>
          <p:nvPr>
            <p:ph type="title"/>
          </p:nvPr>
        </p:nvSpPr>
        <p:spPr>
          <a:xfrm>
            <a:off x="0" y="-495300"/>
            <a:ext cx="12700000" cy="33909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b="1" dirty="0" err="1"/>
              <a:t>Fém-és</a:t>
            </a:r>
            <a:r>
              <a:rPr sz="5400" b="1" dirty="0"/>
              <a:t> es</a:t>
            </a:r>
            <a:r>
              <a:rPr lang="hu-HU" sz="5400" b="1" dirty="0"/>
              <a:t>z</a:t>
            </a:r>
            <a:r>
              <a:rPr sz="5400" b="1" dirty="0" err="1"/>
              <a:t>tétikus</a:t>
            </a:r>
            <a:r>
              <a:rPr sz="5400" b="1" dirty="0"/>
              <a:t> betétek készítése, héjkészítés</a:t>
            </a:r>
          </a:p>
        </p:txBody>
      </p:sp>
      <p:sp>
        <p:nvSpPr>
          <p:cNvPr id="450" name="A betét az a  „tömés”, amelyet szilárd állapotban helyezünk a preparált üregbe és azt ott ragasztással rögzítjük.…"/>
          <p:cNvSpPr txBox="1">
            <a:spLocks noGrp="1"/>
          </p:cNvSpPr>
          <p:nvPr>
            <p:ph type="body" idx="1"/>
          </p:nvPr>
        </p:nvSpPr>
        <p:spPr>
          <a:xfrm>
            <a:off x="330200" y="1333500"/>
            <a:ext cx="11264900" cy="7556500"/>
          </a:xfrm>
          <a:prstGeom prst="rect">
            <a:avLst/>
          </a:prstGeom>
        </p:spPr>
        <p:txBody>
          <a:bodyPr/>
          <a:lstStyle/>
          <a:p>
            <a:pPr marL="0" marR="457200" indent="22860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228600" defTabSz="457200">
              <a:spcBef>
                <a:spcPts val="0"/>
              </a:spcBef>
              <a:buSz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b="1" u="sng"/>
              <a:t> </a:t>
            </a:r>
            <a:r>
              <a:rPr b="1" u="sng">
                <a:hlinkClick r:id="rId2"/>
              </a:rPr>
              <a:t>betét</a:t>
            </a:r>
            <a:r>
              <a:t> az a  „tömés”, amelyet szilárd állapotban helyezünk a preparált üregbe és azt ott ragasztással rögzítjük.</a:t>
            </a:r>
          </a:p>
          <a:p>
            <a:pPr marL="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Felosztása: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kiterjedése szerint lehetnek: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a.	 </a:t>
            </a:r>
            <a:r>
              <a:rPr b="1"/>
              <a:t>inlayek (betétek)</a:t>
            </a:r>
            <a:r>
              <a:t> – örlőfogon legalább egy csücsök szabadon marad. A csücskök barázda felőli lejtőjére terjednek ki.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b.	onlayek (kiterjesztett betétek)</a:t>
            </a:r>
            <a:r>
              <a:t> – ha a betét az adott örlőfog összes csücskét beborítja. Az onlayek nagyobb kiterjedésűek, enyhén túllépnek a csücskök csúcsán.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c.	overlayek (borító-betétek)</a:t>
            </a:r>
            <a:r>
              <a:t> - Ezek teljesen befedik a csücsköket.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3. Primer ellenállási forma kialakítása…"/>
          <p:cNvSpPr txBox="1">
            <a:spLocks noGrp="1"/>
          </p:cNvSpPr>
          <p:nvPr>
            <p:ph type="body" idx="1"/>
          </p:nvPr>
        </p:nvSpPr>
        <p:spPr>
          <a:xfrm>
            <a:off x="850900" y="820533"/>
            <a:ext cx="11988800" cy="84631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i="1" dirty="0"/>
              <a:t>3. Primer ellenállási forma kialakítása</a:t>
            </a:r>
          </a:p>
          <a:p>
            <a:pPr marL="228600" marR="457200" indent="0" algn="just" defTabSz="457200">
              <a:spcBef>
                <a:spcPts val="1600"/>
              </a:spcBef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A preparált falak formájának és elhelyezkedésének olyannak kell lennie, hogy mind a fog, mind a tömés törés nélkül ellenálljon a rágóerőknek. </a:t>
            </a:r>
          </a:p>
          <a:p>
            <a:pPr marL="228600" marR="457200" indent="0" algn="just" defTabSz="457200">
              <a:spcBef>
                <a:spcPts val="1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Ennek érdekében:</a:t>
            </a:r>
          </a:p>
          <a:p>
            <a:pPr marL="457200" marR="457200" indent="-228600" algn="just" defTabSz="457200">
              <a:spcBef>
                <a:spcPts val="160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az üreg alját egyenesre preparálják, </a:t>
            </a:r>
            <a:endParaRPr lang="hu-HU" sz="3600" dirty="0"/>
          </a:p>
          <a:p>
            <a:pPr marL="457200" marR="457200" indent="-228600" algn="just" defTabSz="457200">
              <a:spcBef>
                <a:spcPts val="160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az üreget kazetta formájúra preparáljuk, lekerekített belső élekkel, szögletekkel </a:t>
            </a:r>
          </a:p>
          <a:p>
            <a:pPr marL="457200" marR="457200" indent="-228600" algn="just" defTabSz="457200">
              <a:spcBef>
                <a:spcPts val="1600"/>
              </a:spcBef>
              <a:buSzTx/>
              <a:buNone/>
              <a:tabLst>
                <a:tab pos="4572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-	Ha a szuvasodás túlterjed a centrális barázda és a csücsök csúcsa közti távolság felén, akkor a csücsköt is bevonják a tömésbe </a:t>
            </a:r>
          </a:p>
        </p:txBody>
      </p:sp>
      <p:pic>
        <p:nvPicPr>
          <p:cNvPr id="2" name="Picture 1" descr="fuellungen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20" y="3403629"/>
            <a:ext cx="3067424" cy="22074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nlay_onlay_overlay.jpg" descr="Inlay_onlay_over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58900"/>
            <a:ext cx="1016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Betétek:"/>
          <p:cNvSpPr txBox="1">
            <a:spLocks noGrp="1"/>
          </p:cNvSpPr>
          <p:nvPr>
            <p:ph type="title"/>
          </p:nvPr>
        </p:nvSpPr>
        <p:spPr>
          <a:xfrm>
            <a:off x="1168400" y="381000"/>
            <a:ext cx="9245600" cy="101384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5400" b="1" dirty="0"/>
              <a:t>Betétek:</a:t>
            </a:r>
          </a:p>
        </p:txBody>
      </p:sp>
      <p:sp>
        <p:nvSpPr>
          <p:cNvPr id="457" name="Anyagukat tekintve: fém, műanyag, kerámia, ezek kombinációja…"/>
          <p:cNvSpPr txBox="1">
            <a:spLocks noGrp="1"/>
          </p:cNvSpPr>
          <p:nvPr>
            <p:ph type="body" idx="1"/>
          </p:nvPr>
        </p:nvSpPr>
        <p:spPr>
          <a:xfrm>
            <a:off x="850900" y="1276861"/>
            <a:ext cx="11239500" cy="78051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Anyagukat</a:t>
            </a:r>
            <a:r>
              <a:rPr dirty="0"/>
              <a:t> </a:t>
            </a:r>
            <a:r>
              <a:rPr dirty="0" err="1"/>
              <a:t>tekintve</a:t>
            </a:r>
            <a:r>
              <a:rPr dirty="0"/>
              <a:t>:</a:t>
            </a:r>
            <a:r>
              <a:rPr i="1" dirty="0">
                <a:solidFill>
                  <a:srgbClr val="7B219F"/>
                </a:solidFill>
              </a:rPr>
              <a:t> </a:t>
            </a:r>
            <a:r>
              <a:rPr i="1" dirty="0" err="1">
                <a:solidFill>
                  <a:srgbClr val="7B219F"/>
                </a:solidFill>
              </a:rPr>
              <a:t>fém</a:t>
            </a:r>
            <a:r>
              <a:rPr i="1" dirty="0">
                <a:solidFill>
                  <a:srgbClr val="7B219F"/>
                </a:solidFill>
              </a:rPr>
              <a:t>, </a:t>
            </a:r>
            <a:r>
              <a:rPr i="1" dirty="0" err="1">
                <a:solidFill>
                  <a:srgbClr val="7B219F"/>
                </a:solidFill>
              </a:rPr>
              <a:t>műanyag</a:t>
            </a:r>
            <a:r>
              <a:rPr i="1" dirty="0">
                <a:solidFill>
                  <a:srgbClr val="7B219F"/>
                </a:solidFill>
              </a:rPr>
              <a:t>, </a:t>
            </a:r>
            <a:r>
              <a:rPr i="1" dirty="0" err="1">
                <a:solidFill>
                  <a:srgbClr val="7B219F"/>
                </a:solidFill>
              </a:rPr>
              <a:t>kerámia</a:t>
            </a:r>
            <a:r>
              <a:rPr i="1" dirty="0">
                <a:solidFill>
                  <a:srgbClr val="7B219F"/>
                </a:solidFill>
              </a:rPr>
              <a:t>, </a:t>
            </a:r>
            <a:r>
              <a:rPr i="1" dirty="0" err="1">
                <a:solidFill>
                  <a:srgbClr val="7B219F"/>
                </a:solidFill>
              </a:rPr>
              <a:t>ezek</a:t>
            </a:r>
            <a:r>
              <a:rPr i="1" dirty="0">
                <a:solidFill>
                  <a:srgbClr val="7B219F"/>
                </a:solidFill>
              </a:rPr>
              <a:t> </a:t>
            </a:r>
            <a:r>
              <a:rPr i="1" dirty="0" err="1">
                <a:solidFill>
                  <a:srgbClr val="7B219F"/>
                </a:solidFill>
              </a:rPr>
              <a:t>kombinációja</a:t>
            </a:r>
            <a:endParaRPr i="1" dirty="0">
              <a:solidFill>
                <a:srgbClr val="7B219F"/>
              </a:solidFill>
            </a:endParaRPr>
          </a:p>
          <a:p>
            <a:pPr marL="0" indent="0">
              <a:buSzTx/>
              <a:buNone/>
              <a:defRPr sz="30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Rendelőben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fogtechnikai</a:t>
            </a:r>
            <a:r>
              <a:rPr dirty="0"/>
              <a:t> </a:t>
            </a:r>
            <a:r>
              <a:rPr dirty="0" err="1"/>
              <a:t>laborban</a:t>
            </a:r>
            <a:r>
              <a:rPr dirty="0"/>
              <a:t> </a:t>
            </a:r>
            <a:r>
              <a:rPr dirty="0" err="1"/>
              <a:t>készítik</a:t>
            </a:r>
            <a:r>
              <a:rPr dirty="0"/>
              <a:t>:</a:t>
            </a:r>
          </a:p>
          <a:p>
            <a:pPr marL="457200" marR="457200" indent="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rendelőben</a:t>
            </a:r>
            <a:r>
              <a:rPr dirty="0"/>
              <a:t>: </a:t>
            </a:r>
            <a:r>
              <a:rPr dirty="0" err="1"/>
              <a:t>fényrekötő</a:t>
            </a:r>
            <a:r>
              <a:rPr dirty="0"/>
              <a:t> </a:t>
            </a:r>
            <a:r>
              <a:rPr dirty="0" err="1"/>
              <a:t>kompozitok</a:t>
            </a:r>
            <a:r>
              <a:rPr dirty="0"/>
              <a:t>, ill CAD/CAM </a:t>
            </a:r>
            <a:r>
              <a:rPr dirty="0" err="1"/>
              <a:t>technika</a:t>
            </a:r>
            <a:r>
              <a:rPr dirty="0"/>
              <a:t> – a </a:t>
            </a:r>
            <a:r>
              <a:rPr dirty="0" err="1"/>
              <a:t>preparált</a:t>
            </a:r>
            <a:r>
              <a:rPr dirty="0"/>
              <a:t> </a:t>
            </a:r>
            <a:r>
              <a:rPr dirty="0" err="1"/>
              <a:t>üreg</a:t>
            </a:r>
            <a:r>
              <a:rPr dirty="0"/>
              <a:t> </a:t>
            </a:r>
            <a:r>
              <a:rPr dirty="0" err="1"/>
              <a:t>méretadatai</a:t>
            </a:r>
            <a:r>
              <a:rPr dirty="0"/>
              <a:t> </a:t>
            </a:r>
            <a:r>
              <a:rPr dirty="0" err="1"/>
              <a:t>optikai</a:t>
            </a:r>
            <a:r>
              <a:rPr dirty="0"/>
              <a:t> </a:t>
            </a:r>
            <a:r>
              <a:rPr dirty="0" err="1"/>
              <a:t>úton</a:t>
            </a:r>
            <a:r>
              <a:rPr dirty="0"/>
              <a:t> </a:t>
            </a:r>
            <a:r>
              <a:rPr dirty="0" err="1"/>
              <a:t>felvehető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speciális</a:t>
            </a:r>
            <a:r>
              <a:rPr dirty="0"/>
              <a:t> </a:t>
            </a:r>
            <a:r>
              <a:rPr dirty="0" err="1"/>
              <a:t>esztergagép</a:t>
            </a:r>
            <a:r>
              <a:rPr dirty="0"/>
              <a:t> a </a:t>
            </a:r>
            <a:r>
              <a:rPr dirty="0" err="1"/>
              <a:t>gyáilag</a:t>
            </a:r>
            <a:r>
              <a:rPr dirty="0"/>
              <a:t> </a:t>
            </a:r>
            <a:r>
              <a:rPr dirty="0" err="1"/>
              <a:t>elkésztett</a:t>
            </a:r>
            <a:r>
              <a:rPr dirty="0"/>
              <a:t> </a:t>
            </a:r>
            <a:r>
              <a:rPr dirty="0" err="1"/>
              <a:t>kompozit</a:t>
            </a:r>
            <a:r>
              <a:rPr dirty="0"/>
              <a:t>-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kerámiatömbből</a:t>
            </a:r>
            <a:r>
              <a:rPr dirty="0"/>
              <a:t> </a:t>
            </a:r>
            <a:r>
              <a:rPr dirty="0" err="1"/>
              <a:t>fogtechnikus</a:t>
            </a:r>
            <a:r>
              <a:rPr dirty="0"/>
              <a:t> </a:t>
            </a:r>
            <a:r>
              <a:rPr dirty="0" err="1"/>
              <a:t>közreműködése</a:t>
            </a:r>
            <a:r>
              <a:rPr dirty="0"/>
              <a:t> </a:t>
            </a:r>
            <a:r>
              <a:rPr dirty="0" err="1"/>
              <a:t>nélkül</a:t>
            </a:r>
            <a:r>
              <a:rPr dirty="0"/>
              <a:t> </a:t>
            </a:r>
            <a:r>
              <a:rPr dirty="0" err="1"/>
              <a:t>kifargja</a:t>
            </a:r>
            <a:r>
              <a:rPr dirty="0"/>
              <a:t> a </a:t>
            </a:r>
            <a:r>
              <a:rPr dirty="0" err="1"/>
              <a:t>betétet</a:t>
            </a:r>
            <a:r>
              <a:rPr dirty="0"/>
              <a:t> (chair-side </a:t>
            </a:r>
            <a:r>
              <a:rPr dirty="0" err="1"/>
              <a:t>technika</a:t>
            </a:r>
            <a:r>
              <a:rPr dirty="0"/>
              <a:t>)</a:t>
            </a:r>
          </a:p>
          <a:p>
            <a:pPr marL="457200" marR="457200" indent="0" algn="just" defTabSz="457200">
              <a:spcBef>
                <a:spcPts val="0"/>
              </a:spcBef>
              <a:buSzTx/>
              <a:buNone/>
              <a:defRPr sz="30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Lemintázás</a:t>
            </a:r>
            <a:r>
              <a:rPr dirty="0"/>
              <a:t> </a:t>
            </a:r>
            <a:r>
              <a:rPr dirty="0" err="1"/>
              <a:t>módja</a:t>
            </a:r>
            <a:r>
              <a:rPr dirty="0"/>
              <a:t> </a:t>
            </a:r>
            <a:r>
              <a:rPr dirty="0" err="1"/>
              <a:t>szerint</a:t>
            </a:r>
            <a:r>
              <a:rPr dirty="0"/>
              <a:t>:</a:t>
            </a:r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561029"/>
                </a:solidFill>
              </a:rPr>
              <a:t>a.	</a:t>
            </a:r>
            <a:r>
              <a:rPr b="1" i="1" dirty="0" err="1">
                <a:solidFill>
                  <a:srgbClr val="561029"/>
                </a:solidFill>
              </a:rPr>
              <a:t>Direkt</a:t>
            </a:r>
            <a:r>
              <a:rPr b="1" i="1" dirty="0">
                <a:solidFill>
                  <a:srgbClr val="561029"/>
                </a:solidFill>
              </a:rPr>
              <a:t>:</a:t>
            </a:r>
            <a:r>
              <a:rPr dirty="0"/>
              <a:t> ha a </a:t>
            </a:r>
            <a:r>
              <a:rPr dirty="0" err="1"/>
              <a:t>fogorvos</a:t>
            </a:r>
            <a:r>
              <a:rPr dirty="0"/>
              <a:t> </a:t>
            </a:r>
            <a:r>
              <a:rPr dirty="0" err="1"/>
              <a:t>rendelőben</a:t>
            </a:r>
            <a:r>
              <a:rPr dirty="0"/>
              <a:t> </a:t>
            </a:r>
            <a:r>
              <a:rPr dirty="0" err="1"/>
              <a:t>készíti</a:t>
            </a:r>
            <a:r>
              <a:rPr dirty="0"/>
              <a:t> el </a:t>
            </a:r>
            <a:r>
              <a:rPr dirty="0" err="1"/>
              <a:t>viaszból</a:t>
            </a:r>
            <a:r>
              <a:rPr dirty="0"/>
              <a:t> a </a:t>
            </a:r>
            <a:r>
              <a:rPr dirty="0" err="1"/>
              <a:t>betét</a:t>
            </a:r>
            <a:r>
              <a:rPr dirty="0"/>
              <a:t> </a:t>
            </a:r>
            <a:r>
              <a:rPr dirty="0" err="1"/>
              <a:t>mintáját</a:t>
            </a:r>
            <a:endParaRPr dirty="0"/>
          </a:p>
          <a:p>
            <a:pPr marL="914400" marR="457200" indent="-228600" algn="just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561029"/>
                </a:solidFill>
              </a:rPr>
              <a:t>b.	</a:t>
            </a:r>
            <a:r>
              <a:rPr b="1" i="1" dirty="0" err="1">
                <a:solidFill>
                  <a:srgbClr val="561029"/>
                </a:solidFill>
              </a:rPr>
              <a:t>Indirekt</a:t>
            </a:r>
            <a:r>
              <a:rPr b="1" i="1" dirty="0">
                <a:solidFill>
                  <a:srgbClr val="561029"/>
                </a:solidFill>
              </a:rPr>
              <a:t>:</a:t>
            </a:r>
            <a:r>
              <a:rPr dirty="0"/>
              <a:t> a </a:t>
            </a:r>
            <a:r>
              <a:rPr dirty="0" err="1"/>
              <a:t>preparált</a:t>
            </a:r>
            <a:r>
              <a:rPr dirty="0"/>
              <a:t> </a:t>
            </a:r>
            <a:r>
              <a:rPr dirty="0" err="1"/>
              <a:t>üregről</a:t>
            </a:r>
            <a:r>
              <a:rPr dirty="0"/>
              <a:t> </a:t>
            </a:r>
            <a:r>
              <a:rPr dirty="0" err="1"/>
              <a:t>mintát</a:t>
            </a:r>
            <a:r>
              <a:rPr dirty="0"/>
              <a:t> </a:t>
            </a:r>
            <a:r>
              <a:rPr dirty="0" err="1"/>
              <a:t>készítünk</a:t>
            </a:r>
            <a:r>
              <a:rPr dirty="0"/>
              <a:t>, </a:t>
            </a:r>
            <a:r>
              <a:rPr dirty="0" err="1"/>
              <a:t>azaz</a:t>
            </a:r>
            <a:r>
              <a:rPr dirty="0"/>
              <a:t> </a:t>
            </a:r>
            <a:r>
              <a:rPr dirty="0" err="1"/>
              <a:t>lenyomatot</a:t>
            </a:r>
            <a:r>
              <a:rPr dirty="0"/>
              <a:t> </a:t>
            </a:r>
            <a:r>
              <a:rPr dirty="0" err="1"/>
              <a:t>veszünk</a:t>
            </a:r>
            <a:r>
              <a:rPr dirty="0"/>
              <a:t>. A </a:t>
            </a:r>
            <a:r>
              <a:rPr dirty="0" err="1"/>
              <a:t>betét</a:t>
            </a:r>
            <a:r>
              <a:rPr dirty="0"/>
              <a:t> </a:t>
            </a:r>
            <a:r>
              <a:rPr dirty="0" err="1"/>
              <a:t>viaszmintáját</a:t>
            </a:r>
            <a:r>
              <a:rPr dirty="0"/>
              <a:t> </a:t>
            </a:r>
            <a:r>
              <a:rPr dirty="0" err="1"/>
              <a:t>ilyenkor</a:t>
            </a:r>
            <a:r>
              <a:rPr dirty="0"/>
              <a:t> </a:t>
            </a:r>
            <a:r>
              <a:rPr dirty="0" err="1"/>
              <a:t>technikus</a:t>
            </a:r>
            <a:r>
              <a:rPr dirty="0"/>
              <a:t> </a:t>
            </a:r>
            <a:r>
              <a:rPr dirty="0" err="1"/>
              <a:t>készíti</a:t>
            </a:r>
            <a:r>
              <a:rPr dirty="0"/>
              <a:t> el a </a:t>
            </a:r>
            <a:r>
              <a:rPr dirty="0" err="1"/>
              <a:t>gipszmintán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Betétek indikációi:"/>
          <p:cNvSpPr txBox="1">
            <a:spLocks noGrp="1"/>
          </p:cNvSpPr>
          <p:nvPr>
            <p:ph type="title"/>
          </p:nvPr>
        </p:nvSpPr>
        <p:spPr>
          <a:xfrm>
            <a:off x="1879600" y="304800"/>
            <a:ext cx="92456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Betétek indikációi:</a:t>
            </a:r>
          </a:p>
        </p:txBody>
      </p:sp>
      <p:sp>
        <p:nvSpPr>
          <p:cNvPr id="460" name="- nagyon destruált a fog, a plasztikus tömes retenciójához már kevés a  rendelkezésre álló foganyag, ill. a megmaradt foganyag sérülékeny, törékeny…"/>
          <p:cNvSpPr txBox="1">
            <a:spLocks noGrp="1"/>
          </p:cNvSpPr>
          <p:nvPr>
            <p:ph type="body" idx="1"/>
          </p:nvPr>
        </p:nvSpPr>
        <p:spPr>
          <a:xfrm>
            <a:off x="177800" y="1358900"/>
            <a:ext cx="12522200" cy="6527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nagyon destruált a fog, a plasztikus tömes retenciójához már kevés a  rendelkezésre álló foganyag, ill. a megmaradt foganyag sérülékeny, törékeny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plasztikus tömőanyaggal nehéz lenne a megfelelő kontúr és kontaktpont kialakítása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tartós tömes készítése a cél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rágófelszín rekonstrukciója, korrekciója szükséges, kopott fogaknál harapásemelés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rágófogak közötti kisebb hézagok megszüntetését kívánjuk elérni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gyökérkezelt fogak végleges ellátása a cél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fogpótlásokkal összefüggésben hídhorgonyként vagy támaszték befogadására</a:t>
            </a:r>
          </a:p>
          <a:p>
            <a:pPr marL="685800" marR="457200" indent="-228600" algn="just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más tömőanyaggal szembeni allergia</a:t>
            </a:r>
          </a:p>
        </p:txBody>
      </p:sp>
    </p:spTree>
  </p:cSld>
  <p:clrMapOvr>
    <a:masterClrMapping/>
  </p:clrMapOvr>
  <p:transition spd="slow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Betétkészítés kontraindikációi"/>
          <p:cNvSpPr txBox="1">
            <a:spLocks noGrp="1"/>
          </p:cNvSpPr>
          <p:nvPr>
            <p:ph type="title"/>
          </p:nvPr>
        </p:nvSpPr>
        <p:spPr>
          <a:xfrm>
            <a:off x="1693620" y="707971"/>
            <a:ext cx="92456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sz="4800" b="1" dirty="0" err="1"/>
              <a:t>Betétkészítés</a:t>
            </a:r>
            <a:r>
              <a:rPr sz="4800" b="1" dirty="0"/>
              <a:t> </a:t>
            </a:r>
            <a:r>
              <a:rPr sz="4800" b="1" dirty="0" err="1"/>
              <a:t>kontraindikációi</a:t>
            </a:r>
            <a:endParaRPr sz="4800" b="1" dirty="0"/>
          </a:p>
        </p:txBody>
      </p:sp>
      <p:sp>
        <p:nvSpPr>
          <p:cNvPr id="463" name="- a beteg magas caries aktivitást mutat…"/>
          <p:cNvSpPr txBox="1">
            <a:spLocks noGrp="1"/>
          </p:cNvSpPr>
          <p:nvPr>
            <p:ph type="body" idx="1"/>
          </p:nvPr>
        </p:nvSpPr>
        <p:spPr>
          <a:xfrm>
            <a:off x="863600" y="1689100"/>
            <a:ext cx="11328400" cy="6197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marL="6858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beteg</a:t>
            </a:r>
            <a:r>
              <a:rPr dirty="0"/>
              <a:t> </a:t>
            </a:r>
            <a:r>
              <a:rPr dirty="0" err="1"/>
              <a:t>magas</a:t>
            </a:r>
            <a:r>
              <a:rPr dirty="0"/>
              <a:t> caries </a:t>
            </a:r>
            <a:r>
              <a:rPr dirty="0" err="1"/>
              <a:t>aktivitást</a:t>
            </a:r>
            <a:r>
              <a:rPr dirty="0"/>
              <a:t> </a:t>
            </a:r>
            <a:r>
              <a:rPr dirty="0" err="1"/>
              <a:t>mutat</a:t>
            </a:r>
            <a:endParaRPr dirty="0"/>
          </a:p>
          <a:p>
            <a:pPr marL="6858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fog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approximalisan</a:t>
            </a:r>
            <a:r>
              <a:rPr dirty="0"/>
              <a:t> </a:t>
            </a:r>
            <a:r>
              <a:rPr dirty="0" err="1"/>
              <a:t>hanem</a:t>
            </a:r>
            <a:r>
              <a:rPr dirty="0"/>
              <a:t> </a:t>
            </a:r>
            <a:r>
              <a:rPr dirty="0" err="1"/>
              <a:t>oralisan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/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buccalisan</a:t>
            </a:r>
            <a:r>
              <a:rPr dirty="0"/>
              <a:t> is </a:t>
            </a:r>
            <a:r>
              <a:rPr dirty="0" err="1"/>
              <a:t>szuvas</a:t>
            </a:r>
            <a:endParaRPr dirty="0"/>
          </a:p>
          <a:p>
            <a:pPr marL="6858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</a:t>
            </a:r>
            <a:r>
              <a:rPr dirty="0" err="1"/>
              <a:t>beteg</a:t>
            </a:r>
            <a:r>
              <a:rPr dirty="0"/>
              <a:t> </a:t>
            </a:r>
            <a:r>
              <a:rPr dirty="0" err="1"/>
              <a:t>fiatal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még</a:t>
            </a:r>
            <a:r>
              <a:rPr dirty="0"/>
              <a:t> </a:t>
            </a:r>
            <a:r>
              <a:rPr dirty="0" err="1"/>
              <a:t>kialakulhat</a:t>
            </a:r>
            <a:r>
              <a:rPr dirty="0"/>
              <a:t> </a:t>
            </a:r>
            <a:r>
              <a:rPr dirty="0" err="1"/>
              <a:t>fogszuvasodás</a:t>
            </a:r>
            <a:r>
              <a:rPr dirty="0"/>
              <a:t> a </a:t>
            </a:r>
            <a:r>
              <a:rPr dirty="0" err="1"/>
              <a:t>betéttel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ellátott</a:t>
            </a:r>
            <a:r>
              <a:rPr dirty="0"/>
              <a:t> </a:t>
            </a:r>
            <a:r>
              <a:rPr dirty="0" err="1"/>
              <a:t>fogfelszíneken</a:t>
            </a:r>
            <a:endParaRPr dirty="0"/>
          </a:p>
          <a:p>
            <a:pPr marL="6858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kis</a:t>
            </a:r>
            <a:r>
              <a:rPr dirty="0"/>
              <a:t> </a:t>
            </a:r>
            <a:r>
              <a:rPr dirty="0" err="1"/>
              <a:t>laesiok</a:t>
            </a:r>
            <a:r>
              <a:rPr dirty="0"/>
              <a:t> </a:t>
            </a:r>
            <a:r>
              <a:rPr dirty="0" err="1"/>
              <a:t>esetében</a:t>
            </a:r>
            <a:r>
              <a:rPr dirty="0"/>
              <a:t>, </a:t>
            </a:r>
            <a:r>
              <a:rPr dirty="0" err="1"/>
              <a:t>amikor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plasztikus</a:t>
            </a:r>
            <a:r>
              <a:rPr dirty="0"/>
              <a:t> </a:t>
            </a:r>
            <a:r>
              <a:rPr dirty="0" err="1"/>
              <a:t>tömőanyaggal</a:t>
            </a:r>
            <a:r>
              <a:rPr dirty="0"/>
              <a:t> is </a:t>
            </a:r>
            <a:r>
              <a:rPr dirty="0" err="1"/>
              <a:t>sikeresen</a:t>
            </a:r>
            <a:r>
              <a:rPr dirty="0"/>
              <a:t> el </a:t>
            </a:r>
            <a:r>
              <a:rPr dirty="0" err="1"/>
              <a:t>lehet</a:t>
            </a:r>
            <a:r>
              <a:rPr dirty="0"/>
              <a:t> </a:t>
            </a:r>
            <a:r>
              <a:rPr dirty="0" err="1"/>
              <a:t>látni</a:t>
            </a:r>
            <a:r>
              <a:rPr dirty="0"/>
              <a:t> a </a:t>
            </a:r>
            <a:r>
              <a:rPr dirty="0" err="1"/>
              <a:t>fogat</a:t>
            </a:r>
            <a:endParaRPr dirty="0"/>
          </a:p>
          <a:p>
            <a:pPr marL="685800" marR="457200" indent="-2286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ha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adott</a:t>
            </a:r>
            <a:r>
              <a:rPr dirty="0"/>
              <a:t> fog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tünetmentes</a:t>
            </a:r>
            <a:r>
              <a:rPr dirty="0"/>
              <a:t>, </a:t>
            </a:r>
            <a:r>
              <a:rPr dirty="0" err="1"/>
              <a:t>akkor</a:t>
            </a:r>
            <a:r>
              <a:rPr dirty="0"/>
              <a:t> </a:t>
            </a:r>
            <a:r>
              <a:rPr dirty="0" err="1"/>
              <a:t>azok</a:t>
            </a:r>
            <a:r>
              <a:rPr dirty="0"/>
              <a:t> </a:t>
            </a:r>
            <a:r>
              <a:rPr dirty="0" err="1"/>
              <a:t>megszüntetéséig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célszerű</a:t>
            </a:r>
            <a:r>
              <a:rPr dirty="0"/>
              <a:t> </a:t>
            </a:r>
            <a:r>
              <a:rPr dirty="0" err="1"/>
              <a:t>betétet</a:t>
            </a:r>
            <a:r>
              <a:rPr dirty="0"/>
              <a:t> </a:t>
            </a:r>
            <a:r>
              <a:rPr dirty="0" err="1"/>
              <a:t>készíteni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Héjkészítés"/>
          <p:cNvSpPr txBox="1">
            <a:spLocks noGrp="1"/>
          </p:cNvSpPr>
          <p:nvPr>
            <p:ph type="title"/>
          </p:nvPr>
        </p:nvSpPr>
        <p:spPr>
          <a:xfrm>
            <a:off x="1739900" y="292100"/>
            <a:ext cx="9245600" cy="15113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Héjkészítés</a:t>
            </a:r>
          </a:p>
        </p:txBody>
      </p:sp>
      <p:sp>
        <p:nvSpPr>
          <p:cNvPr id="466" name="A fogak csak egyik, többnyire vestibularis felszínének befedése valamilyen fogszínű anyaggal.…"/>
          <p:cNvSpPr txBox="1">
            <a:spLocks noGrp="1"/>
          </p:cNvSpPr>
          <p:nvPr>
            <p:ph type="body" idx="1"/>
          </p:nvPr>
        </p:nvSpPr>
        <p:spPr>
          <a:xfrm>
            <a:off x="1054100" y="1270000"/>
            <a:ext cx="11518900" cy="66167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fogak csak egyik, többnyire vestibularis felszínének befedése valamilyen fogszínű anyaggal.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Célja: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fokozott esztétikai igények kielégítése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fogrészek/fogak elszíneződésének leplezésére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defektusok korrekciója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fejlődési rendellenesség, abrasion, fractura miatt sérült fogkoronai részek rekonstrukciója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fog hosszának tetszés szerinti korrekciója</a:t>
            </a:r>
          </a:p>
          <a:p>
            <a:pPr marL="685800" marR="457200" indent="-228600" defTabSz="457200">
              <a:spcBef>
                <a:spcPts val="0"/>
              </a:spcBef>
              <a:buSzTx/>
              <a:buNone/>
              <a:tabLst>
                <a:tab pos="6858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diasthema zárás</a:t>
            </a:r>
          </a:p>
        </p:txBody>
      </p:sp>
      <p:pic>
        <p:nvPicPr>
          <p:cNvPr id="467" name="ClipBoard-1.jpg" descr="ClipBoar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0" y="6883400"/>
            <a:ext cx="3810000" cy="195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Héj lehe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Héj lehet:</a:t>
            </a:r>
          </a:p>
        </p:txBody>
      </p:sp>
      <p:sp>
        <p:nvSpPr>
          <p:cNvPr id="470" name="Részleges héj – héjjal fedjük a  metszőfogak vestibularis felszínének egy részét…"/>
          <p:cNvSpPr txBox="1">
            <a:spLocks noGrp="1"/>
          </p:cNvSpPr>
          <p:nvPr>
            <p:ph type="body" idx="1"/>
          </p:nvPr>
        </p:nvSpPr>
        <p:spPr>
          <a:xfrm>
            <a:off x="1041400" y="1460500"/>
            <a:ext cx="10985285" cy="64262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371A94"/>
                </a:solidFill>
              </a:rPr>
              <a:t>Részleges</a:t>
            </a:r>
            <a:r>
              <a:rPr b="1" dirty="0">
                <a:solidFill>
                  <a:srgbClr val="371A94"/>
                </a:solidFill>
              </a:rPr>
              <a:t> </a:t>
            </a:r>
            <a:r>
              <a:rPr b="1" dirty="0" err="1">
                <a:solidFill>
                  <a:srgbClr val="371A94"/>
                </a:solidFill>
              </a:rPr>
              <a:t>héj</a:t>
            </a:r>
            <a:r>
              <a:rPr dirty="0"/>
              <a:t> – </a:t>
            </a:r>
            <a:r>
              <a:rPr dirty="0" err="1"/>
              <a:t>héjjal</a:t>
            </a:r>
            <a:r>
              <a:rPr dirty="0"/>
              <a:t> </a:t>
            </a:r>
            <a:r>
              <a:rPr dirty="0" err="1"/>
              <a:t>fedjük</a:t>
            </a:r>
            <a:r>
              <a:rPr dirty="0"/>
              <a:t> a  </a:t>
            </a:r>
            <a:r>
              <a:rPr dirty="0" err="1"/>
              <a:t>metszőfogak</a:t>
            </a:r>
            <a:r>
              <a:rPr dirty="0"/>
              <a:t> </a:t>
            </a:r>
            <a:r>
              <a:rPr dirty="0" err="1"/>
              <a:t>vestibularis</a:t>
            </a:r>
            <a:r>
              <a:rPr dirty="0"/>
              <a:t> </a:t>
            </a:r>
            <a:r>
              <a:rPr dirty="0" err="1"/>
              <a:t>felszínének</a:t>
            </a:r>
            <a:r>
              <a:rPr dirty="0"/>
              <a:t> 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részét</a:t>
            </a:r>
            <a:endParaRPr dirty="0"/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4D22B3"/>
                </a:solidFill>
              </a:rPr>
              <a:t>Teljes</a:t>
            </a:r>
            <a:r>
              <a:rPr b="1" dirty="0">
                <a:solidFill>
                  <a:srgbClr val="4D22B3"/>
                </a:solidFill>
              </a:rPr>
              <a:t> </a:t>
            </a:r>
            <a:r>
              <a:rPr b="1" dirty="0" err="1">
                <a:solidFill>
                  <a:srgbClr val="4D22B3"/>
                </a:solidFill>
              </a:rPr>
              <a:t>héj</a:t>
            </a:r>
            <a:r>
              <a:rPr dirty="0">
                <a:solidFill>
                  <a:srgbClr val="4D22B3"/>
                </a:solidFill>
              </a:rPr>
              <a:t> </a:t>
            </a:r>
            <a:r>
              <a:rPr dirty="0"/>
              <a:t>– </a:t>
            </a:r>
            <a:r>
              <a:rPr dirty="0" err="1"/>
              <a:t>beborítjuk</a:t>
            </a:r>
            <a:r>
              <a:rPr dirty="0"/>
              <a:t> a </a:t>
            </a:r>
            <a:r>
              <a:rPr dirty="0" err="1"/>
              <a:t>teljes</a:t>
            </a:r>
            <a:r>
              <a:rPr dirty="0"/>
              <a:t> </a:t>
            </a:r>
            <a:r>
              <a:rPr dirty="0" err="1"/>
              <a:t>vestibularis</a:t>
            </a:r>
            <a:r>
              <a:rPr dirty="0"/>
              <a:t> </a:t>
            </a:r>
            <a:r>
              <a:rPr dirty="0" err="1"/>
              <a:t>felszínt</a:t>
            </a:r>
            <a:r>
              <a:rPr dirty="0"/>
              <a:t>, </a:t>
            </a:r>
            <a:r>
              <a:rPr dirty="0" err="1"/>
              <a:t>esetenként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incisialis</a:t>
            </a:r>
            <a:r>
              <a:rPr dirty="0"/>
              <a:t> </a:t>
            </a:r>
            <a:r>
              <a:rPr dirty="0" err="1"/>
              <a:t>részt</a:t>
            </a:r>
            <a:r>
              <a:rPr dirty="0"/>
              <a:t> is</a:t>
            </a:r>
          </a:p>
          <a:p>
            <a:pPr marL="0" marR="457200" indent="0" defTabSz="457200">
              <a:spcBef>
                <a:spcPts val="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algn="ctr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koronákkal</a:t>
            </a:r>
            <a:r>
              <a:rPr dirty="0"/>
              <a:t> </a:t>
            </a:r>
            <a:r>
              <a:rPr dirty="0" err="1"/>
              <a:t>szemben</a:t>
            </a:r>
            <a:r>
              <a:rPr dirty="0"/>
              <a:t> </a:t>
            </a:r>
            <a:r>
              <a:rPr dirty="0" err="1"/>
              <a:t>lényegesen</a:t>
            </a:r>
            <a:r>
              <a:rPr dirty="0"/>
              <a:t> </a:t>
            </a:r>
            <a:r>
              <a:rPr dirty="0" err="1"/>
              <a:t>kevesebb</a:t>
            </a:r>
            <a:r>
              <a:rPr dirty="0"/>
              <a:t> </a:t>
            </a:r>
            <a:r>
              <a:rPr dirty="0" err="1"/>
              <a:t>fogszövet</a:t>
            </a:r>
            <a:r>
              <a:rPr dirty="0"/>
              <a:t> </a:t>
            </a:r>
            <a:r>
              <a:rPr dirty="0" err="1"/>
              <a:t>eltávolítását</a:t>
            </a:r>
            <a:r>
              <a:rPr dirty="0"/>
              <a:t> </a:t>
            </a:r>
            <a:r>
              <a:rPr dirty="0" err="1"/>
              <a:t>igényli</a:t>
            </a:r>
            <a:r>
              <a:rPr dirty="0"/>
              <a:t>, </a:t>
            </a:r>
            <a:r>
              <a:rPr dirty="0" err="1"/>
              <a:t>ezért</a:t>
            </a:r>
            <a:r>
              <a:rPr dirty="0"/>
              <a:t> </a:t>
            </a:r>
            <a:r>
              <a:rPr dirty="0" err="1"/>
              <a:t>jól</a:t>
            </a:r>
            <a:r>
              <a:rPr dirty="0"/>
              <a:t> </a:t>
            </a:r>
            <a:r>
              <a:rPr dirty="0" err="1"/>
              <a:t>megfelel</a:t>
            </a:r>
            <a:r>
              <a:rPr dirty="0"/>
              <a:t> a </a:t>
            </a:r>
            <a:r>
              <a:rPr dirty="0" err="1"/>
              <a:t>fogszövet</a:t>
            </a:r>
            <a:r>
              <a:rPr dirty="0"/>
              <a:t> </a:t>
            </a:r>
            <a:r>
              <a:rPr dirty="0" err="1"/>
              <a:t>kímélő</a:t>
            </a:r>
            <a:r>
              <a:rPr dirty="0"/>
              <a:t> </a:t>
            </a:r>
            <a:r>
              <a:rPr dirty="0" err="1"/>
              <a:t>preparálást</a:t>
            </a:r>
            <a:r>
              <a:rPr dirty="0"/>
              <a:t> </a:t>
            </a:r>
            <a:r>
              <a:rPr dirty="0" err="1"/>
              <a:t>előnybe</a:t>
            </a:r>
            <a:r>
              <a:rPr dirty="0"/>
              <a:t> </a:t>
            </a:r>
            <a:r>
              <a:rPr dirty="0" err="1"/>
              <a:t>részesítő</a:t>
            </a:r>
            <a:r>
              <a:rPr dirty="0"/>
              <a:t> </a:t>
            </a:r>
            <a:r>
              <a:rPr dirty="0" err="1"/>
              <a:t>korszerű</a:t>
            </a:r>
            <a:r>
              <a:rPr dirty="0"/>
              <a:t> </a:t>
            </a:r>
            <a:r>
              <a:rPr dirty="0" err="1"/>
              <a:t>szemléletének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zendvics technik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Szendvics technika</a:t>
            </a:r>
          </a:p>
        </p:txBody>
      </p:sp>
      <p:sp>
        <p:nvSpPr>
          <p:cNvPr id="473" name="Módosított &quot;szendvicstechnika&quot;, üvegionomer és kompozit, valamint cermetcement és amalgám együttes alkalmazásával"/>
          <p:cNvSpPr txBox="1">
            <a:spLocks noGrp="1"/>
          </p:cNvSpPr>
          <p:nvPr>
            <p:ph type="body" idx="1"/>
          </p:nvPr>
        </p:nvSpPr>
        <p:spPr>
          <a:xfrm>
            <a:off x="1143000" y="4559300"/>
            <a:ext cx="11480800" cy="5715000"/>
          </a:xfrm>
          <a:prstGeom prst="rect">
            <a:avLst/>
          </a:prstGeom>
        </p:spPr>
        <p:txBody>
          <a:bodyPr/>
          <a:lstStyle>
            <a:lvl1pPr marL="1034142" indent="-272142">
              <a:buBlip>
                <a:blip r:embed="rId2"/>
              </a:buBlip>
              <a:defRPr sz="2000"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>
                <a:solidFill>
                  <a:srgbClr val="6C6963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Módosított "szendvicstechnika", üvegionomer és kompozit, valamint cermetcement és amalgám együttes alkalmazásával </a:t>
            </a:r>
          </a:p>
        </p:txBody>
      </p:sp>
      <p:pic>
        <p:nvPicPr>
          <p:cNvPr id="474" name="bg_2901.jpg" descr="bg_2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61" y="1651000"/>
            <a:ext cx="6070239" cy="486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Bal felső első nagyőrlőfog izolálás…"/>
          <p:cNvSpPr txBox="1">
            <a:spLocks noGrp="1"/>
          </p:cNvSpPr>
          <p:nvPr>
            <p:ph type="body" idx="1"/>
          </p:nvPr>
        </p:nvSpPr>
        <p:spPr>
          <a:xfrm>
            <a:off x="355600" y="774700"/>
            <a:ext cx="11480800" cy="7594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Bal felső első nagyőrlőfog izolálás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után és a kavitás alakítása közben.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 dentin felszínén még szuvas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területek észlelhetőek </a:t>
            </a: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 caries indikátor alkalmazása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segít felismerni az eltávolítandó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területeket </a:t>
            </a:r>
          </a:p>
        </p:txBody>
      </p:sp>
      <p:pic>
        <p:nvPicPr>
          <p:cNvPr id="478" name="bg_2903.jpg" descr="bg_29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4673600"/>
            <a:ext cx="65024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bg_2902.jpg" descr="bg_29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32" y="203200"/>
            <a:ext cx="6231467" cy="467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A zománc-dentin határ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 zománc-dentin határon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lap szerint terjed a caries! </a:t>
            </a:r>
          </a:p>
          <a:p>
            <a:pPr marL="571500">
              <a:buBlip>
                <a:blip r:embed="rId2"/>
              </a:buBlip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>
              <a:buBlip>
                <a:blip r:embed="rId2"/>
              </a:buBlip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>
              <a:buBlip>
                <a:blip r:embed="rId2"/>
              </a:buBlip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 kavitás cariesmentes </a:t>
            </a:r>
          </a:p>
        </p:txBody>
      </p:sp>
      <p:pic>
        <p:nvPicPr>
          <p:cNvPr id="483" name="bg_2905.jpg" descr="bg_29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5003800"/>
            <a:ext cx="65024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bg_2904.jpg" descr="bg_29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127000"/>
            <a:ext cx="65024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Az approximalis első réte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Az approximalis első réteg </a:t>
            </a:r>
          </a:p>
          <a:p>
            <a:pPr marL="0" indent="0">
              <a:buSzTx/>
              <a:buNone/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üvegionomer cement </a:t>
            </a: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2000"/>
            </a:pP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>
              <a:buBlip>
                <a:blip r:embed="rId2"/>
              </a:buBlip>
              <a:defRPr sz="2000"/>
            </a:pPr>
            <a: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  <a:t>Felső réteg kompozit </a:t>
            </a:r>
            <a:br>
              <a:rPr i="1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1">
              <a:solidFill>
                <a:srgbClr val="23232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8" name="bg_2907.jpg" descr="bg_29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259" y="4876800"/>
            <a:ext cx="5866540" cy="4399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bg_2906.jpg" descr="bg_29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776" y="158104"/>
            <a:ext cx="5866539" cy="4399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Party LET"/>
        <a:ea typeface="Party LET"/>
        <a:cs typeface="Party LET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Party LET"/>
        <a:ea typeface="Party LET"/>
        <a:cs typeface="Party LET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7177</Words>
  <Application>Microsoft Macintosh PowerPoint</Application>
  <PresentationFormat>Egyéni</PresentationFormat>
  <Paragraphs>767</Paragraphs>
  <Slides>101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101</vt:i4>
      </vt:variant>
    </vt:vector>
  </HeadingPairs>
  <TitlesOfParts>
    <vt:vector size="113" baseType="lpstr">
      <vt:lpstr>Arial</vt:lpstr>
      <vt:lpstr>Baskerville</vt:lpstr>
      <vt:lpstr>Gill Sans</vt:lpstr>
      <vt:lpstr>Helvetica</vt:lpstr>
      <vt:lpstr>Lucida Grande</vt:lpstr>
      <vt:lpstr>Party LET</vt:lpstr>
      <vt:lpstr>Savoye LET</vt:lpstr>
      <vt:lpstr>Times</vt:lpstr>
      <vt:lpstr>Times New Roman</vt:lpstr>
      <vt:lpstr>Verdana</vt:lpstr>
      <vt:lpstr>Zapf Dingbats</vt:lpstr>
      <vt:lpstr>LeatherBook</vt:lpstr>
      <vt:lpstr>Konzerváló fogászat II.</vt:lpstr>
      <vt:lpstr>Cavitás alakítás lépései</vt:lpstr>
      <vt:lpstr>PowerPoint-bemutató</vt:lpstr>
      <vt:lpstr>Preparálás kezdeti fázisai</vt:lpstr>
      <vt:lpstr>PowerPoint-bemutató</vt:lpstr>
      <vt:lpstr>Kötelező alapelvek:</vt:lpstr>
      <vt:lpstr>PowerPoint-bemutató</vt:lpstr>
      <vt:lpstr>PowerPoint-bemutató</vt:lpstr>
      <vt:lpstr>PowerPoint-bemutató</vt:lpstr>
      <vt:lpstr>Preparálás befejező fázisai</vt:lpstr>
      <vt:lpstr>A carieses dentin két elkülöníthető rétegből áll:</vt:lpstr>
      <vt:lpstr>PowerPoint-bemutató</vt:lpstr>
      <vt:lpstr>PowerPoint-bemutató</vt:lpstr>
      <vt:lpstr>PowerPoint-bemutató</vt:lpstr>
      <vt:lpstr>Cavitás tervezési módok</vt:lpstr>
      <vt:lpstr>1. Konvencionális:</vt:lpstr>
      <vt:lpstr>2. Módosított konvencionális</vt:lpstr>
      <vt:lpstr>Különleges üregalakítások:</vt:lpstr>
      <vt:lpstr>Különleges üregalakítások:</vt:lpstr>
      <vt:lpstr>Tömőanyagokkal szembeni elvárások</vt:lpstr>
      <vt:lpstr>Tömőanyagok csoportosításai:</vt:lpstr>
      <vt:lpstr>Ideiglenes tömőanyagok:</vt:lpstr>
      <vt:lpstr>A felhasználás körülményei határozzák meg az alkalmazható anyag jellemzőit</vt:lpstr>
      <vt:lpstr>Ideiglenes tömőanyagok:</vt:lpstr>
      <vt:lpstr>PowerPoint-bemutató</vt:lpstr>
      <vt:lpstr>PowerPoint-bemutató</vt:lpstr>
      <vt:lpstr>Alábélelés</vt:lpstr>
      <vt:lpstr>Alábélelés</vt:lpstr>
      <vt:lpstr>Az alábélelés vastagsága alapján csoprtosítjuk az anyagokat</vt:lpstr>
      <vt:lpstr>PowerPoint-bemutató</vt:lpstr>
      <vt:lpstr>Végleges tömőanyagok:</vt:lpstr>
      <vt:lpstr>Alábélelések anyagai:</vt:lpstr>
      <vt:lpstr>Készítmények: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Alábélelő készítmények:</vt:lpstr>
      <vt:lpstr>Alaptömés készítésére a legmegfeleőbb anyagok:</vt:lpstr>
      <vt:lpstr>Üvegionomer cementek (Glass ionomer)</vt:lpstr>
      <vt:lpstr>Üvegionomer összetétele:</vt:lpstr>
      <vt:lpstr>Üvegionomer jellemzői:</vt:lpstr>
      <vt:lpstr>Üvegionomer jellemzői:</vt:lpstr>
      <vt:lpstr>PowerPoint-bemutató</vt:lpstr>
      <vt:lpstr>Üvegionomer cementek típusai:</vt:lpstr>
      <vt:lpstr>Üvegionomer készítmények</vt:lpstr>
      <vt:lpstr>Üvegionomer készítmények</vt:lpstr>
      <vt:lpstr>Amalgámtömés</vt:lpstr>
      <vt:lpstr>Összetevők alapján:</vt:lpstr>
      <vt:lpstr>Összetevők alapján:</vt:lpstr>
      <vt:lpstr>Összetevők alapján:</vt:lpstr>
      <vt:lpstr>A fém ötvözetük alapján:</vt:lpstr>
      <vt:lpstr>PowerPoint-bemutató</vt:lpstr>
      <vt:lpstr>PowerPoint-bemutató</vt:lpstr>
      <vt:lpstr>PowerPoint-bemutató</vt:lpstr>
      <vt:lpstr>Amalgám kiszerelése:</vt:lpstr>
      <vt:lpstr>Amalgám alkalmazásával kapcsolatos szabályok:</vt:lpstr>
      <vt:lpstr>PowerPoint-bemutató</vt:lpstr>
      <vt:lpstr>PowerPoint-bemutató</vt:lpstr>
      <vt:lpstr>PowerPoint-bemutató</vt:lpstr>
      <vt:lpstr>PowerPoint-bemutató</vt:lpstr>
      <vt:lpstr>Kompozitok és az adhezív töméstechnika anyagai:</vt:lpstr>
      <vt:lpstr>PowerPoint-bemutató</vt:lpstr>
      <vt:lpstr>PowerPoint-bemutató</vt:lpstr>
      <vt:lpstr>Kompozíciós tömőanyagok osztályozása:</vt:lpstr>
      <vt:lpstr>1. Konvencionális kompozitok (KK)</vt:lpstr>
      <vt:lpstr>2. Homogén mikrotöltésű kompozitok (HMK)</vt:lpstr>
      <vt:lpstr>3. Inhomogén mikrotöltésű kompozitok (IMK)</vt:lpstr>
      <vt:lpstr>4. Hibrid kompozitok (HK)</vt:lpstr>
      <vt:lpstr>Kompoziciós tömőanyagok részecskenagyság alapján:</vt:lpstr>
      <vt:lpstr>PowerPoint-bemutató</vt:lpstr>
      <vt:lpstr>A kompoziciós anyagok felhasználási területe</vt:lpstr>
      <vt:lpstr>Kompozitok előnyei:</vt:lpstr>
      <vt:lpstr>PowerPoint-bemutató</vt:lpstr>
      <vt:lpstr>Kondicionálás:</vt:lpstr>
      <vt:lpstr>Adhezív generációk fejlődése</vt:lpstr>
      <vt:lpstr>Második generációs adhezívek</vt:lpstr>
      <vt:lpstr>Harmadik generációs adhezívek</vt:lpstr>
      <vt:lpstr>Negyedik generációs adhezívek</vt:lpstr>
      <vt:lpstr>Negyedik generációs adhezívek</vt:lpstr>
      <vt:lpstr>Ötödik generációs adhezívek</vt:lpstr>
      <vt:lpstr>Hatodik generációs adhezívek</vt:lpstr>
      <vt:lpstr>Hetedik generációs adhezívek</vt:lpstr>
      <vt:lpstr>Kompomerek</vt:lpstr>
      <vt:lpstr>Kompomerek jellemzői</vt:lpstr>
      <vt:lpstr>Készítmények:</vt:lpstr>
      <vt:lpstr>Fém-és esztétikus betétek készítése, héjkészítés</vt:lpstr>
      <vt:lpstr>PowerPoint-bemutató</vt:lpstr>
      <vt:lpstr>Betétek:</vt:lpstr>
      <vt:lpstr>Betétek indikációi:</vt:lpstr>
      <vt:lpstr>Betétkészítés kontraindikációi</vt:lpstr>
      <vt:lpstr>Héjkészítés</vt:lpstr>
      <vt:lpstr>Héj lehet:</vt:lpstr>
      <vt:lpstr>Szendvics technika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Konzerváló fogászat II.</dc:title>
  <cp:lastModifiedBy>Tímea Szabados</cp:lastModifiedBy>
  <cp:revision>37</cp:revision>
  <dcterms:modified xsi:type="dcterms:W3CDTF">2020-04-17T21:06:06Z</dcterms:modified>
</cp:coreProperties>
</file>