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2" r:id="rId4"/>
    <p:sldId id="263" r:id="rId5"/>
    <p:sldId id="258" r:id="rId6"/>
    <p:sldId id="259" r:id="rId7"/>
    <p:sldId id="260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5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15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465E9-5290-2040-87B5-9F3F392CAC8E}" type="datetimeFigureOut">
              <a:rPr lang="en-US" smtClean="0"/>
              <a:t>20. 03. 31.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2E709-D0F4-0F4C-A47A-708F80C57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17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465E9-5290-2040-87B5-9F3F392CAC8E}" type="datetimeFigureOut">
              <a:rPr lang="en-US" smtClean="0"/>
              <a:t>20. 03. 31.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2E709-D0F4-0F4C-A47A-708F80C57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36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465E9-5290-2040-87B5-9F3F392CAC8E}" type="datetimeFigureOut">
              <a:rPr lang="en-US" smtClean="0"/>
              <a:t>20. 03. 31.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2E709-D0F4-0F4C-A47A-708F80C57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171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465E9-5290-2040-87B5-9F3F392CAC8E}" type="datetimeFigureOut">
              <a:rPr lang="en-US" smtClean="0"/>
              <a:t>20. 03. 31.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2E709-D0F4-0F4C-A47A-708F80C57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911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465E9-5290-2040-87B5-9F3F392CAC8E}" type="datetimeFigureOut">
              <a:rPr lang="en-US" smtClean="0"/>
              <a:t>20. 03. 31.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2E709-D0F4-0F4C-A47A-708F80C57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01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465E9-5290-2040-87B5-9F3F392CAC8E}" type="datetimeFigureOut">
              <a:rPr lang="en-US" smtClean="0"/>
              <a:t>20. 03. 31.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2E709-D0F4-0F4C-A47A-708F80C57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224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465E9-5290-2040-87B5-9F3F392CAC8E}" type="datetimeFigureOut">
              <a:rPr lang="en-US" smtClean="0"/>
              <a:t>20. 03. 31.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2E709-D0F4-0F4C-A47A-708F80C57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605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465E9-5290-2040-87B5-9F3F392CAC8E}" type="datetimeFigureOut">
              <a:rPr lang="en-US" smtClean="0"/>
              <a:t>20. 03. 31.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2E709-D0F4-0F4C-A47A-708F80C57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046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465E9-5290-2040-87B5-9F3F392CAC8E}" type="datetimeFigureOut">
              <a:rPr lang="en-US" smtClean="0"/>
              <a:t>20. 03. 31.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2E709-D0F4-0F4C-A47A-708F80C57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26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465E9-5290-2040-87B5-9F3F392CAC8E}" type="datetimeFigureOut">
              <a:rPr lang="en-US" smtClean="0"/>
              <a:t>20. 03. 31.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2E709-D0F4-0F4C-A47A-708F80C57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64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465E9-5290-2040-87B5-9F3F392CAC8E}" type="datetimeFigureOut">
              <a:rPr lang="en-US" smtClean="0"/>
              <a:t>20. 03. 31.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2E709-D0F4-0F4C-A47A-708F80C57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54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6465E9-5290-2040-87B5-9F3F392CAC8E}" type="datetimeFigureOut">
              <a:rPr lang="en-US" smtClean="0"/>
              <a:t>20. 03. 31.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2E709-D0F4-0F4C-A47A-708F80C57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122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Parodontalis</a:t>
            </a:r>
            <a:r>
              <a:rPr lang="en-US" dirty="0" smtClean="0"/>
              <a:t> </a:t>
            </a:r>
            <a:r>
              <a:rPr lang="en-US" smtClean="0"/>
              <a:t>sín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53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épernyőfotó 2020-03-31 - 17.49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0239"/>
            <a:ext cx="8030972" cy="670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22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épernyőfotó 2020-03-31 - 18.13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3544"/>
            <a:ext cx="9144000" cy="541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01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épernyőfotó 2020-03-31 - 18.15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175" y="0"/>
            <a:ext cx="63995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767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1343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Kompozitsín</a:t>
            </a:r>
            <a:endParaRPr lang="en-US" dirty="0"/>
          </a:p>
        </p:txBody>
      </p:sp>
      <p:pic>
        <p:nvPicPr>
          <p:cNvPr id="4" name="Picture 3" descr="Képernyőfotó 2020-03-31 - 18.16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752" y="1009482"/>
            <a:ext cx="5042923" cy="2633635"/>
          </a:xfrm>
          <a:prstGeom prst="rect">
            <a:avLst/>
          </a:prstGeom>
        </p:spPr>
      </p:pic>
      <p:pic>
        <p:nvPicPr>
          <p:cNvPr id="5" name="Picture 4" descr="Képernyőfotó 2020-03-31 - 18.17.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3924"/>
            <a:ext cx="4772670" cy="2696825"/>
          </a:xfrm>
          <a:prstGeom prst="rect">
            <a:avLst/>
          </a:prstGeom>
        </p:spPr>
      </p:pic>
      <p:pic>
        <p:nvPicPr>
          <p:cNvPr id="6" name="Picture 5" descr="Képernyőfotó 2020-03-31 - 18.18.0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943" y="3943924"/>
            <a:ext cx="2834857" cy="291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27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épernyőfotó 2020-03-31 - 18.19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69" y="0"/>
            <a:ext cx="6520516" cy="5399617"/>
          </a:xfrm>
          <a:prstGeom prst="rect">
            <a:avLst/>
          </a:prstGeom>
        </p:spPr>
      </p:pic>
      <p:pic>
        <p:nvPicPr>
          <p:cNvPr id="5" name="Picture 4" descr="Képernyőfotó 2020-03-31 - 18.19.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25" y="5651500"/>
            <a:ext cx="77851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233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Szemipermanens</a:t>
            </a:r>
            <a:r>
              <a:rPr lang="en-US" dirty="0" smtClean="0"/>
              <a:t> </a:t>
            </a:r>
            <a:r>
              <a:rPr lang="en-US" dirty="0" err="1" smtClean="0"/>
              <a:t>parodontalis</a:t>
            </a:r>
            <a:r>
              <a:rPr lang="en-US" dirty="0" smtClean="0"/>
              <a:t> </a:t>
            </a:r>
            <a:r>
              <a:rPr lang="en-US" dirty="0" err="1" smtClean="0"/>
              <a:t>sínek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Lehet</a:t>
            </a:r>
            <a:r>
              <a:rPr lang="en-US" dirty="0" smtClean="0"/>
              <a:t> extra-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intrakoronális</a:t>
            </a:r>
            <a:r>
              <a:rPr lang="en-US" dirty="0" smtClean="0"/>
              <a:t> </a:t>
            </a:r>
            <a:r>
              <a:rPr lang="en-US" dirty="0" err="1" smtClean="0"/>
              <a:t>elhorgonyzású</a:t>
            </a:r>
            <a:r>
              <a:rPr lang="en-US" dirty="0" smtClean="0"/>
              <a:t> </a:t>
            </a:r>
            <a:r>
              <a:rPr lang="en-US" dirty="0" err="1" smtClean="0"/>
              <a:t>kompozitsín</a:t>
            </a:r>
            <a:endParaRPr lang="en-US" dirty="0" smtClean="0"/>
          </a:p>
          <a:p>
            <a:r>
              <a:rPr lang="en-US" dirty="0" smtClean="0"/>
              <a:t>De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intrakoronális</a:t>
            </a:r>
            <a:r>
              <a:rPr lang="en-US" dirty="0" smtClean="0"/>
              <a:t> </a:t>
            </a:r>
            <a:r>
              <a:rPr lang="en-US" dirty="0" err="1" smtClean="0"/>
              <a:t>szálerősítésű</a:t>
            </a:r>
            <a:r>
              <a:rPr lang="en-US" dirty="0" smtClean="0"/>
              <a:t> </a:t>
            </a:r>
            <a:r>
              <a:rPr lang="en-US" dirty="0" err="1" smtClean="0"/>
              <a:t>sínt</a:t>
            </a:r>
            <a:r>
              <a:rPr lang="en-US" dirty="0" smtClean="0"/>
              <a:t> </a:t>
            </a:r>
            <a:r>
              <a:rPr lang="en-US" dirty="0" err="1" smtClean="0"/>
              <a:t>tekintik</a:t>
            </a:r>
            <a:r>
              <a:rPr lang="en-US" dirty="0" smtClean="0"/>
              <a:t> </a:t>
            </a:r>
            <a:r>
              <a:rPr lang="en-US" dirty="0" err="1" smtClean="0"/>
              <a:t>szemipermanensnek</a:t>
            </a:r>
            <a:endParaRPr lang="en-US" dirty="0" smtClean="0"/>
          </a:p>
          <a:p>
            <a:r>
              <a:rPr lang="en-US" dirty="0" smtClean="0"/>
              <a:t>A fog </a:t>
            </a:r>
            <a:r>
              <a:rPr lang="en-US" dirty="0" err="1" smtClean="0"/>
              <a:t>végleges</a:t>
            </a:r>
            <a:r>
              <a:rPr lang="en-US" dirty="0" smtClean="0"/>
              <a:t> </a:t>
            </a:r>
            <a:r>
              <a:rPr lang="en-US" dirty="0" err="1" smtClean="0"/>
              <a:t>prognózisának</a:t>
            </a:r>
            <a:r>
              <a:rPr lang="en-US" dirty="0" smtClean="0"/>
              <a:t> </a:t>
            </a:r>
            <a:r>
              <a:rPr lang="en-US" dirty="0" err="1" smtClean="0"/>
              <a:t>eldöntéséig</a:t>
            </a:r>
            <a:r>
              <a:rPr lang="en-US" dirty="0" smtClean="0"/>
              <a:t>, a </a:t>
            </a:r>
            <a:r>
              <a:rPr lang="en-US" dirty="0" err="1" smtClean="0"/>
              <a:t>definitív</a:t>
            </a:r>
            <a:r>
              <a:rPr lang="en-US" dirty="0" smtClean="0"/>
              <a:t> </a:t>
            </a:r>
            <a:r>
              <a:rPr lang="en-US" dirty="0" err="1" smtClean="0"/>
              <a:t>protetikai</a:t>
            </a:r>
            <a:r>
              <a:rPr lang="en-US" dirty="0" smtClean="0"/>
              <a:t> </a:t>
            </a:r>
            <a:r>
              <a:rPr lang="en-US" dirty="0" err="1" smtClean="0"/>
              <a:t>kezelés</a:t>
            </a:r>
            <a:r>
              <a:rPr lang="en-US" dirty="0" smtClean="0"/>
              <a:t> </a:t>
            </a:r>
            <a:r>
              <a:rPr lang="en-US" dirty="0" err="1" smtClean="0"/>
              <a:t>megkezdéséig</a:t>
            </a:r>
            <a:r>
              <a:rPr lang="en-US" dirty="0" smtClean="0"/>
              <a:t> </a:t>
            </a:r>
            <a:r>
              <a:rPr lang="en-US" dirty="0" err="1" smtClean="0"/>
              <a:t>készítik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978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Intrakoronális</a:t>
            </a:r>
            <a:r>
              <a:rPr lang="en-US" dirty="0" smtClean="0"/>
              <a:t> </a:t>
            </a:r>
            <a:r>
              <a:rPr lang="en-US" dirty="0" err="1" smtClean="0"/>
              <a:t>kompozitsín</a:t>
            </a:r>
            <a:r>
              <a:rPr lang="en-US" dirty="0" smtClean="0"/>
              <a:t> </a:t>
            </a:r>
            <a:r>
              <a:rPr lang="en-US" dirty="0" err="1" smtClean="0"/>
              <a:t>készítése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1757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frontfogak</a:t>
            </a:r>
            <a:r>
              <a:rPr lang="en-US" dirty="0" smtClean="0"/>
              <a:t> </a:t>
            </a:r>
            <a:r>
              <a:rPr lang="en-US" dirty="0" err="1" smtClean="0"/>
              <a:t>orális</a:t>
            </a:r>
            <a:r>
              <a:rPr lang="en-US" dirty="0" smtClean="0"/>
              <a:t>, a </a:t>
            </a:r>
            <a:r>
              <a:rPr lang="en-US" dirty="0" err="1" smtClean="0"/>
              <a:t>kis</a:t>
            </a:r>
            <a:r>
              <a:rPr lang="en-US" dirty="0" smtClean="0"/>
              <a:t>-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nagyörlő</a:t>
            </a:r>
            <a:r>
              <a:rPr lang="en-US" dirty="0" smtClean="0"/>
              <a:t> </a:t>
            </a:r>
            <a:r>
              <a:rPr lang="en-US" dirty="0" err="1" smtClean="0"/>
              <a:t>fogak</a:t>
            </a:r>
            <a:r>
              <a:rPr lang="en-US" dirty="0" smtClean="0"/>
              <a:t> </a:t>
            </a:r>
            <a:r>
              <a:rPr lang="en-US" dirty="0" err="1" smtClean="0"/>
              <a:t>occlusalis</a:t>
            </a:r>
            <a:r>
              <a:rPr lang="en-US" dirty="0" smtClean="0"/>
              <a:t> </a:t>
            </a:r>
            <a:r>
              <a:rPr lang="en-US" dirty="0" err="1" smtClean="0"/>
              <a:t>felszínén</a:t>
            </a:r>
            <a:r>
              <a:rPr lang="en-US" dirty="0" smtClean="0"/>
              <a:t> 2 mm </a:t>
            </a:r>
            <a:r>
              <a:rPr lang="en-US" dirty="0" err="1" smtClean="0"/>
              <a:t>széles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2 mm </a:t>
            </a:r>
            <a:r>
              <a:rPr lang="en-US" dirty="0" err="1" smtClean="0"/>
              <a:t>mély</a:t>
            </a:r>
            <a:r>
              <a:rPr lang="en-US" dirty="0" smtClean="0"/>
              <a:t> </a:t>
            </a:r>
            <a:r>
              <a:rPr lang="en-US" dirty="0" err="1" smtClean="0"/>
              <a:t>barázdát</a:t>
            </a:r>
            <a:r>
              <a:rPr lang="en-US" dirty="0" smtClean="0"/>
              <a:t> </a:t>
            </a:r>
            <a:r>
              <a:rPr lang="en-US" dirty="0" err="1" smtClean="0"/>
              <a:t>preparálnak</a:t>
            </a:r>
            <a:endParaRPr lang="en-US" dirty="0" smtClean="0"/>
          </a:p>
          <a:p>
            <a:r>
              <a:rPr lang="en-US" dirty="0" err="1" smtClean="0"/>
              <a:t>Savval</a:t>
            </a:r>
            <a:r>
              <a:rPr lang="en-US" dirty="0" smtClean="0"/>
              <a:t> </a:t>
            </a:r>
            <a:r>
              <a:rPr lang="en-US" dirty="0" err="1" smtClean="0"/>
              <a:t>kondicionálják</a:t>
            </a:r>
            <a:endParaRPr lang="en-US" dirty="0" smtClean="0"/>
          </a:p>
          <a:p>
            <a:r>
              <a:rPr lang="en-US" dirty="0" err="1" smtClean="0"/>
              <a:t>Bondozás</a:t>
            </a:r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 err="1" smtClean="0"/>
              <a:t>fogban</a:t>
            </a:r>
            <a:r>
              <a:rPr lang="en-US" dirty="0" smtClean="0"/>
              <a:t> </a:t>
            </a:r>
            <a:r>
              <a:rPr lang="en-US" dirty="0" err="1" smtClean="0"/>
              <a:t>preparált</a:t>
            </a:r>
            <a:r>
              <a:rPr lang="en-US" dirty="0" smtClean="0"/>
              <a:t> </a:t>
            </a:r>
            <a:r>
              <a:rPr lang="en-US" dirty="0" err="1" smtClean="0"/>
              <a:t>üregbe</a:t>
            </a:r>
            <a:r>
              <a:rPr lang="en-US" dirty="0" smtClean="0"/>
              <a:t> </a:t>
            </a:r>
            <a:r>
              <a:rPr lang="en-US" dirty="0" err="1" smtClean="0"/>
              <a:t>folyékony</a:t>
            </a:r>
            <a:r>
              <a:rPr lang="en-US" dirty="0" smtClean="0"/>
              <a:t> </a:t>
            </a:r>
            <a:r>
              <a:rPr lang="en-US" dirty="0" err="1" smtClean="0"/>
              <a:t>kompozíciós</a:t>
            </a:r>
            <a:r>
              <a:rPr lang="en-US" dirty="0" smtClean="0"/>
              <a:t> </a:t>
            </a:r>
            <a:r>
              <a:rPr lang="en-US" dirty="0" err="1" smtClean="0"/>
              <a:t>tömőanygot</a:t>
            </a:r>
            <a:r>
              <a:rPr lang="en-US" dirty="0" smtClean="0"/>
              <a:t> </a:t>
            </a:r>
            <a:r>
              <a:rPr lang="en-US" dirty="0" err="1" smtClean="0"/>
              <a:t>injektálnak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ebbe</a:t>
            </a:r>
            <a:r>
              <a:rPr lang="en-US" dirty="0" smtClean="0"/>
              <a:t> </a:t>
            </a:r>
            <a:r>
              <a:rPr lang="en-US" dirty="0" err="1" smtClean="0"/>
              <a:t>helyezik</a:t>
            </a:r>
            <a:r>
              <a:rPr lang="en-US" dirty="0" smtClean="0"/>
              <a:t> </a:t>
            </a:r>
            <a:r>
              <a:rPr lang="en-US" dirty="0" err="1" smtClean="0"/>
              <a:t>bele</a:t>
            </a:r>
            <a:r>
              <a:rPr lang="en-US" dirty="0" smtClean="0"/>
              <a:t> a </a:t>
            </a:r>
            <a:r>
              <a:rPr lang="en-US" dirty="0" err="1" smtClean="0"/>
              <a:t>nedvesített</a:t>
            </a:r>
            <a:r>
              <a:rPr lang="en-US" dirty="0" smtClean="0"/>
              <a:t> </a:t>
            </a:r>
            <a:r>
              <a:rPr lang="en-US" dirty="0" err="1" smtClean="0"/>
              <a:t>szálakat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fotopolimerizálás</a:t>
            </a:r>
            <a:endParaRPr lang="en-US" dirty="0" smtClean="0"/>
          </a:p>
          <a:p>
            <a:r>
              <a:rPr lang="en-US" dirty="0" smtClean="0"/>
              <a:t>Fog </a:t>
            </a:r>
            <a:r>
              <a:rPr lang="en-US" dirty="0" err="1" smtClean="0"/>
              <a:t>eredeti</a:t>
            </a:r>
            <a:r>
              <a:rPr lang="en-US" dirty="0" smtClean="0"/>
              <a:t> </a:t>
            </a:r>
            <a:r>
              <a:rPr lang="en-US" dirty="0" err="1" smtClean="0"/>
              <a:t>kontúrjának</a:t>
            </a:r>
            <a:r>
              <a:rPr lang="en-US" dirty="0" smtClean="0"/>
              <a:t> a </a:t>
            </a:r>
            <a:r>
              <a:rPr lang="en-US" dirty="0" err="1" smtClean="0"/>
              <a:t>helyreállítása</a:t>
            </a:r>
            <a:r>
              <a:rPr lang="en-US" dirty="0" smtClean="0"/>
              <a:t> </a:t>
            </a:r>
            <a:r>
              <a:rPr lang="en-US" dirty="0" err="1" smtClean="0"/>
              <a:t>paszta</a:t>
            </a:r>
            <a:r>
              <a:rPr lang="en-US" dirty="0" smtClean="0"/>
              <a:t>, </a:t>
            </a:r>
            <a:r>
              <a:rPr lang="en-US" dirty="0" err="1" smtClean="0"/>
              <a:t>folyékony</a:t>
            </a:r>
            <a:r>
              <a:rPr lang="en-US" dirty="0" smtClean="0"/>
              <a:t> </a:t>
            </a:r>
            <a:r>
              <a:rPr lang="en-US" dirty="0" err="1" smtClean="0"/>
              <a:t>kompozit</a:t>
            </a:r>
            <a:r>
              <a:rPr lang="en-US" dirty="0" smtClean="0"/>
              <a:t> </a:t>
            </a:r>
            <a:r>
              <a:rPr lang="en-US" dirty="0" err="1" smtClean="0"/>
              <a:t>segítségével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537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189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Intrakoronális</a:t>
            </a:r>
            <a:r>
              <a:rPr lang="en-US" dirty="0" smtClean="0"/>
              <a:t> </a:t>
            </a:r>
            <a:r>
              <a:rPr lang="en-US" dirty="0" err="1"/>
              <a:t>kompozitsín</a:t>
            </a:r>
            <a:r>
              <a:rPr lang="en-US" dirty="0"/>
              <a:t> </a:t>
            </a:r>
            <a:r>
              <a:rPr lang="en-US" dirty="0" err="1" smtClean="0"/>
              <a:t>készítése</a:t>
            </a:r>
            <a:endParaRPr lang="en-US" dirty="0"/>
          </a:p>
        </p:txBody>
      </p:sp>
      <p:pic>
        <p:nvPicPr>
          <p:cNvPr id="4" name="Picture 3" descr="Képernyőfotó 2020-03-31 - 18.32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86789"/>
            <a:ext cx="4114591" cy="2915569"/>
          </a:xfrm>
          <a:prstGeom prst="rect">
            <a:avLst/>
          </a:prstGeom>
        </p:spPr>
      </p:pic>
      <p:pic>
        <p:nvPicPr>
          <p:cNvPr id="5" name="Picture 4" descr="Képernyőfotó 2020-03-31 - 18.32.5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888" y="1286789"/>
            <a:ext cx="3737296" cy="3070803"/>
          </a:xfrm>
          <a:prstGeom prst="rect">
            <a:avLst/>
          </a:prstGeom>
        </p:spPr>
      </p:pic>
      <p:pic>
        <p:nvPicPr>
          <p:cNvPr id="6" name="Picture 5" descr="Képernyőfotó 2020-03-31 - 18.34.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232" y="4488558"/>
            <a:ext cx="3056987" cy="2369442"/>
          </a:xfrm>
          <a:prstGeom prst="rect">
            <a:avLst/>
          </a:prstGeom>
        </p:spPr>
      </p:pic>
      <p:pic>
        <p:nvPicPr>
          <p:cNvPr id="7" name="Picture 6" descr="Képernyőfotó 2020-03-31 - 18.33.5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80" y="4488558"/>
            <a:ext cx="2927173" cy="236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52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Intrakoronális</a:t>
            </a:r>
            <a:r>
              <a:rPr lang="en-US" dirty="0" smtClean="0"/>
              <a:t> </a:t>
            </a:r>
            <a:r>
              <a:rPr lang="en-US" dirty="0" err="1"/>
              <a:t>kompozitsín</a:t>
            </a:r>
            <a:r>
              <a:rPr lang="en-US" dirty="0"/>
              <a:t> </a:t>
            </a:r>
            <a:r>
              <a:rPr lang="en-US" dirty="0" err="1"/>
              <a:t>készítése</a:t>
            </a:r>
            <a:endParaRPr lang="en-US" dirty="0"/>
          </a:p>
        </p:txBody>
      </p:sp>
      <p:pic>
        <p:nvPicPr>
          <p:cNvPr id="4" name="Picture 3" descr="Képernyőfotó 2020-03-31 - 18.36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1" y="1236654"/>
            <a:ext cx="4327631" cy="3383109"/>
          </a:xfrm>
          <a:prstGeom prst="rect">
            <a:avLst/>
          </a:prstGeom>
        </p:spPr>
      </p:pic>
      <p:pic>
        <p:nvPicPr>
          <p:cNvPr id="5" name="Picture 4" descr="Képernyőfotó 2020-03-31 - 18.36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012" y="3442578"/>
            <a:ext cx="4553896" cy="341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21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Intrakoronális</a:t>
            </a:r>
            <a:r>
              <a:rPr lang="en-US" dirty="0" smtClean="0"/>
              <a:t> </a:t>
            </a:r>
            <a:r>
              <a:rPr lang="en-US" dirty="0" err="1" smtClean="0"/>
              <a:t>fémerősítésű</a:t>
            </a:r>
            <a:r>
              <a:rPr lang="en-US" dirty="0" smtClean="0"/>
              <a:t> </a:t>
            </a:r>
            <a:r>
              <a:rPr lang="en-US" dirty="0" err="1" smtClean="0"/>
              <a:t>kompozitsín</a:t>
            </a:r>
            <a:r>
              <a:rPr lang="en-US" dirty="0" smtClean="0"/>
              <a:t> </a:t>
            </a:r>
            <a:r>
              <a:rPr lang="en-US" dirty="0" err="1"/>
              <a:t>készítése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4148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/>
              <a:t>Elsősorban</a:t>
            </a:r>
            <a:r>
              <a:rPr lang="en-US" dirty="0" smtClean="0"/>
              <a:t> </a:t>
            </a:r>
            <a:r>
              <a:rPr lang="en-US" dirty="0" err="1" smtClean="0"/>
              <a:t>praemolaris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molaris</a:t>
            </a:r>
            <a:r>
              <a:rPr lang="en-US" dirty="0" smtClean="0"/>
              <a:t> </a:t>
            </a:r>
            <a:r>
              <a:rPr lang="en-US" dirty="0" err="1" smtClean="0"/>
              <a:t>fogakhoz</a:t>
            </a:r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 err="1" smtClean="0"/>
              <a:t>letisztított</a:t>
            </a:r>
            <a:r>
              <a:rPr lang="en-US" dirty="0" smtClean="0"/>
              <a:t> </a:t>
            </a:r>
            <a:r>
              <a:rPr lang="en-US" dirty="0" err="1" smtClean="0"/>
              <a:t>koronájú</a:t>
            </a:r>
            <a:r>
              <a:rPr lang="en-US" dirty="0" smtClean="0"/>
              <a:t> </a:t>
            </a:r>
            <a:r>
              <a:rPr lang="en-US" dirty="0" err="1" smtClean="0"/>
              <a:t>sínezni</a:t>
            </a:r>
            <a:r>
              <a:rPr lang="en-US" dirty="0" smtClean="0"/>
              <a:t> </a:t>
            </a:r>
            <a:r>
              <a:rPr lang="en-US" dirty="0" err="1" smtClean="0"/>
              <a:t>kívánt</a:t>
            </a:r>
            <a:r>
              <a:rPr lang="en-US" dirty="0" smtClean="0"/>
              <a:t> </a:t>
            </a:r>
            <a:r>
              <a:rPr lang="en-US" dirty="0" err="1" smtClean="0"/>
              <a:t>fogakba</a:t>
            </a:r>
            <a:r>
              <a:rPr lang="en-US" dirty="0" smtClean="0"/>
              <a:t> </a:t>
            </a:r>
            <a:r>
              <a:rPr lang="en-US" dirty="0" err="1" smtClean="0"/>
              <a:t>teljes</a:t>
            </a:r>
            <a:r>
              <a:rPr lang="en-US" dirty="0" smtClean="0"/>
              <a:t> </a:t>
            </a:r>
            <a:r>
              <a:rPr lang="en-US" dirty="0" err="1" smtClean="0"/>
              <a:t>hosszában</a:t>
            </a:r>
            <a:r>
              <a:rPr lang="en-US" dirty="0" smtClean="0"/>
              <a:t> MOD </a:t>
            </a:r>
            <a:r>
              <a:rPr lang="en-US" dirty="0" err="1" smtClean="0"/>
              <a:t>cavitásokat</a:t>
            </a:r>
            <a:r>
              <a:rPr lang="en-US" dirty="0" smtClean="0"/>
              <a:t> </a:t>
            </a:r>
            <a:r>
              <a:rPr lang="en-US" dirty="0" err="1" smtClean="0"/>
              <a:t>preparálnak</a:t>
            </a:r>
            <a:r>
              <a:rPr lang="en-US" dirty="0" smtClean="0"/>
              <a:t>, </a:t>
            </a:r>
            <a:r>
              <a:rPr lang="en-US" dirty="0" err="1" smtClean="0"/>
              <a:t>kialakítják</a:t>
            </a:r>
            <a:r>
              <a:rPr lang="en-US" dirty="0" smtClean="0"/>
              <a:t> a </a:t>
            </a:r>
            <a:r>
              <a:rPr lang="en-US" dirty="0" err="1" smtClean="0"/>
              <a:t>sín</a:t>
            </a:r>
            <a:r>
              <a:rPr lang="en-US" dirty="0" smtClean="0"/>
              <a:t> </a:t>
            </a:r>
            <a:r>
              <a:rPr lang="en-US" dirty="0" err="1" smtClean="0"/>
              <a:t>befogadására</a:t>
            </a:r>
            <a:r>
              <a:rPr lang="en-US" dirty="0" smtClean="0"/>
              <a:t> </a:t>
            </a:r>
            <a:r>
              <a:rPr lang="en-US" dirty="0" err="1" smtClean="0"/>
              <a:t>szolgáló</a:t>
            </a:r>
            <a:r>
              <a:rPr lang="en-US" dirty="0" smtClean="0"/>
              <a:t> </a:t>
            </a:r>
            <a:r>
              <a:rPr lang="en-US" dirty="0" err="1" smtClean="0"/>
              <a:t>tovafutó</a:t>
            </a:r>
            <a:r>
              <a:rPr lang="en-US" dirty="0" smtClean="0"/>
              <a:t> </a:t>
            </a:r>
            <a:r>
              <a:rPr lang="en-US" dirty="0" err="1" smtClean="0"/>
              <a:t>cavitasrendszert</a:t>
            </a:r>
            <a:endParaRPr lang="en-US" dirty="0" smtClean="0"/>
          </a:p>
          <a:p>
            <a:r>
              <a:rPr lang="en-US" dirty="0" err="1" smtClean="0"/>
              <a:t>Kofferdám</a:t>
            </a:r>
            <a:r>
              <a:rPr lang="en-US" dirty="0" smtClean="0"/>
              <a:t> </a:t>
            </a:r>
            <a:r>
              <a:rPr lang="en-US" dirty="0" err="1" smtClean="0"/>
              <a:t>izolálás</a:t>
            </a:r>
            <a:r>
              <a:rPr lang="en-US" dirty="0" smtClean="0"/>
              <a:t>, </a:t>
            </a:r>
            <a:r>
              <a:rPr lang="en-US" dirty="0" err="1" smtClean="0"/>
              <a:t>interdentalis</a:t>
            </a:r>
            <a:r>
              <a:rPr lang="en-US" dirty="0" smtClean="0"/>
              <a:t> </a:t>
            </a:r>
            <a:r>
              <a:rPr lang="en-US" dirty="0" err="1" smtClean="0"/>
              <a:t>fogközök</a:t>
            </a:r>
            <a:r>
              <a:rPr lang="en-US" dirty="0" smtClean="0"/>
              <a:t> </a:t>
            </a:r>
            <a:r>
              <a:rPr lang="en-US" dirty="0" err="1" smtClean="0"/>
              <a:t>kiékelése</a:t>
            </a:r>
            <a:endParaRPr lang="en-US" dirty="0" smtClean="0"/>
          </a:p>
          <a:p>
            <a:r>
              <a:rPr lang="en-US" dirty="0" smtClean="0"/>
              <a:t>Ha </a:t>
            </a:r>
            <a:r>
              <a:rPr lang="en-US" dirty="0" err="1" smtClean="0"/>
              <a:t>kell</a:t>
            </a:r>
            <a:r>
              <a:rPr lang="en-US" dirty="0" smtClean="0"/>
              <a:t> </a:t>
            </a:r>
            <a:r>
              <a:rPr lang="en-US" dirty="0" err="1" smtClean="0"/>
              <a:t>pulpavédelem</a:t>
            </a:r>
            <a:endParaRPr lang="en-US" dirty="0" smtClean="0"/>
          </a:p>
          <a:p>
            <a:r>
              <a:rPr lang="en-US" dirty="0" err="1" smtClean="0"/>
              <a:t>Sav</a:t>
            </a:r>
            <a:r>
              <a:rPr lang="en-US" dirty="0" smtClean="0"/>
              <a:t>-bond, </a:t>
            </a:r>
            <a:r>
              <a:rPr lang="en-US" dirty="0" err="1" smtClean="0"/>
              <a:t>cavitás</a:t>
            </a:r>
            <a:r>
              <a:rPr lang="en-US" dirty="0" smtClean="0"/>
              <a:t> </a:t>
            </a:r>
            <a:r>
              <a:rPr lang="en-US" dirty="0" err="1" smtClean="0"/>
              <a:t>aljára</a:t>
            </a:r>
            <a:r>
              <a:rPr lang="en-US" dirty="0" smtClean="0"/>
              <a:t> </a:t>
            </a:r>
            <a:r>
              <a:rPr lang="en-US" dirty="0" err="1" smtClean="0"/>
              <a:t>folyékony</a:t>
            </a:r>
            <a:r>
              <a:rPr lang="en-US" dirty="0" smtClean="0"/>
              <a:t> </a:t>
            </a:r>
            <a:r>
              <a:rPr lang="en-US" dirty="0" err="1" smtClean="0"/>
              <a:t>kompozit</a:t>
            </a:r>
            <a:r>
              <a:rPr lang="en-US" dirty="0" smtClean="0"/>
              <a:t> </a:t>
            </a:r>
            <a:r>
              <a:rPr lang="en-US" dirty="0" err="1" smtClean="0"/>
              <a:t>pötty</a:t>
            </a:r>
            <a:endParaRPr lang="en-US" dirty="0" smtClean="0"/>
          </a:p>
          <a:p>
            <a:r>
              <a:rPr lang="en-US" dirty="0" err="1" smtClean="0"/>
              <a:t>Ebbe</a:t>
            </a:r>
            <a:r>
              <a:rPr lang="en-US" dirty="0" smtClean="0"/>
              <a:t> </a:t>
            </a:r>
            <a:r>
              <a:rPr lang="en-US" dirty="0" err="1" smtClean="0"/>
              <a:t>fektetik</a:t>
            </a:r>
            <a:r>
              <a:rPr lang="en-US" dirty="0" smtClean="0"/>
              <a:t> </a:t>
            </a:r>
            <a:r>
              <a:rPr lang="en-US" dirty="0" err="1" smtClean="0"/>
              <a:t>bele</a:t>
            </a:r>
            <a:r>
              <a:rPr lang="en-US" dirty="0" smtClean="0"/>
              <a:t> a </a:t>
            </a:r>
            <a:r>
              <a:rPr lang="en-US" dirty="0" err="1" smtClean="0"/>
              <a:t>dróterősítést</a:t>
            </a:r>
            <a:endParaRPr lang="en-US" dirty="0" smtClean="0"/>
          </a:p>
          <a:p>
            <a:r>
              <a:rPr lang="en-US" dirty="0" err="1" smtClean="0"/>
              <a:t>Cavitásokat</a:t>
            </a:r>
            <a:r>
              <a:rPr lang="en-US" dirty="0" smtClean="0"/>
              <a:t> </a:t>
            </a:r>
            <a:r>
              <a:rPr lang="en-US" dirty="0" err="1" smtClean="0"/>
              <a:t>tömik</a:t>
            </a:r>
            <a:r>
              <a:rPr lang="en-US" dirty="0" smtClean="0"/>
              <a:t>, </a:t>
            </a:r>
            <a:r>
              <a:rPr lang="en-US" dirty="0" err="1" smtClean="0"/>
              <a:t>occlusiót</a:t>
            </a:r>
            <a:r>
              <a:rPr lang="en-US" dirty="0" smtClean="0"/>
              <a:t> </a:t>
            </a:r>
            <a:r>
              <a:rPr lang="en-US" dirty="0" err="1" smtClean="0"/>
              <a:t>kialakítják</a:t>
            </a:r>
            <a:endParaRPr lang="en-US" dirty="0" smtClean="0"/>
          </a:p>
          <a:p>
            <a:r>
              <a:rPr lang="en-US" dirty="0" err="1" smtClean="0"/>
              <a:t>Interdentális</a:t>
            </a:r>
            <a:r>
              <a:rPr lang="en-US" dirty="0" smtClean="0"/>
              <a:t> </a:t>
            </a:r>
            <a:r>
              <a:rPr lang="en-US" dirty="0" err="1" smtClean="0"/>
              <a:t>területnek</a:t>
            </a:r>
            <a:r>
              <a:rPr lang="en-US" dirty="0" smtClean="0"/>
              <a:t> </a:t>
            </a:r>
            <a:r>
              <a:rPr lang="en-US" dirty="0" err="1" smtClean="0"/>
              <a:t>simának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átjárhatónak</a:t>
            </a:r>
            <a:r>
              <a:rPr lang="en-US" dirty="0" smtClean="0"/>
              <a:t> </a:t>
            </a:r>
            <a:r>
              <a:rPr lang="en-US" dirty="0" err="1" smtClean="0"/>
              <a:t>kell</a:t>
            </a:r>
            <a:r>
              <a:rPr lang="en-US" dirty="0" smtClean="0"/>
              <a:t> </a:t>
            </a:r>
            <a:r>
              <a:rPr lang="en-US" dirty="0" err="1" smtClean="0"/>
              <a:t>lennie</a:t>
            </a:r>
            <a:r>
              <a:rPr lang="en-US" dirty="0" smtClean="0"/>
              <a:t> (</a:t>
            </a:r>
            <a:r>
              <a:rPr lang="en-US" dirty="0" err="1" smtClean="0"/>
              <a:t>tisztítás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Finírozás</a:t>
            </a:r>
            <a:r>
              <a:rPr lang="en-US" dirty="0" smtClean="0"/>
              <a:t>, </a:t>
            </a:r>
            <a:r>
              <a:rPr lang="en-US" dirty="0" err="1" smtClean="0"/>
              <a:t>polírozás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639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Parodontalis</a:t>
            </a:r>
            <a:r>
              <a:rPr lang="en-US" dirty="0" smtClean="0"/>
              <a:t> </a:t>
            </a:r>
            <a:r>
              <a:rPr lang="en-US" dirty="0" err="1" smtClean="0"/>
              <a:t>sín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 marL="0" indent="0" algn="ctr">
              <a:buNone/>
            </a:pPr>
            <a:r>
              <a:rPr lang="en-US" dirty="0" smtClean="0">
                <a:solidFill>
                  <a:srgbClr val="800000"/>
                </a:solidFill>
              </a:rPr>
              <a:t>A </a:t>
            </a:r>
            <a:r>
              <a:rPr lang="en-US" dirty="0" err="1" smtClean="0">
                <a:solidFill>
                  <a:srgbClr val="800000"/>
                </a:solidFill>
              </a:rPr>
              <a:t>fogak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  <a:r>
              <a:rPr lang="en-US" dirty="0" err="1" smtClean="0">
                <a:solidFill>
                  <a:srgbClr val="800000"/>
                </a:solidFill>
              </a:rPr>
              <a:t>megerősítése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  <a:r>
              <a:rPr lang="en-US" dirty="0" err="1" smtClean="0">
                <a:solidFill>
                  <a:srgbClr val="800000"/>
                </a:solidFill>
              </a:rPr>
              <a:t>céljából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  <a:r>
              <a:rPr lang="en-US" dirty="0" err="1" smtClean="0">
                <a:solidFill>
                  <a:srgbClr val="800000"/>
                </a:solidFill>
              </a:rPr>
              <a:t>készített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  <a:r>
              <a:rPr lang="en-US" dirty="0" err="1" smtClean="0">
                <a:solidFill>
                  <a:srgbClr val="800000"/>
                </a:solidFill>
              </a:rPr>
              <a:t>minden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  <a:r>
              <a:rPr lang="en-US" dirty="0" err="1" smtClean="0">
                <a:solidFill>
                  <a:srgbClr val="800000"/>
                </a:solidFill>
              </a:rPr>
              <a:t>fogművet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  <a:r>
              <a:rPr lang="en-US" dirty="0" err="1" smtClean="0">
                <a:solidFill>
                  <a:srgbClr val="800000"/>
                </a:solidFill>
              </a:rPr>
              <a:t>parodontalis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  <a:r>
              <a:rPr lang="en-US" dirty="0" err="1" smtClean="0">
                <a:solidFill>
                  <a:srgbClr val="800000"/>
                </a:solidFill>
              </a:rPr>
              <a:t>sínnek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  <a:r>
              <a:rPr lang="en-US" dirty="0" err="1" smtClean="0">
                <a:solidFill>
                  <a:srgbClr val="800000"/>
                </a:solidFill>
              </a:rPr>
              <a:t>nevezünk</a:t>
            </a:r>
            <a:r>
              <a:rPr lang="en-US" dirty="0" smtClean="0">
                <a:solidFill>
                  <a:srgbClr val="800000"/>
                </a:solidFill>
              </a:rPr>
              <a:t>.</a:t>
            </a:r>
          </a:p>
          <a:p>
            <a:pPr marL="0" indent="0" algn="ctr">
              <a:buNone/>
            </a:pPr>
            <a:endParaRPr lang="en-US" dirty="0" smtClean="0">
              <a:solidFill>
                <a:srgbClr val="800000"/>
              </a:solidFill>
            </a:endParaRPr>
          </a:p>
          <a:p>
            <a:r>
              <a:rPr lang="en-US" dirty="0" smtClean="0"/>
              <a:t>Ha a </a:t>
            </a:r>
            <a:r>
              <a:rPr lang="en-US" dirty="0" err="1" smtClean="0"/>
              <a:t>különböző</a:t>
            </a:r>
            <a:r>
              <a:rPr lang="en-US" dirty="0" smtClean="0"/>
              <a:t> </a:t>
            </a:r>
            <a:r>
              <a:rPr lang="en-US" dirty="0" err="1" smtClean="0"/>
              <a:t>mozgási</a:t>
            </a:r>
            <a:r>
              <a:rPr lang="en-US" dirty="0" smtClean="0"/>
              <a:t> </a:t>
            </a:r>
            <a:r>
              <a:rPr lang="en-US" dirty="0" err="1" smtClean="0"/>
              <a:t>síkokban</a:t>
            </a:r>
            <a:r>
              <a:rPr lang="en-US" dirty="0" smtClean="0"/>
              <a:t> </a:t>
            </a:r>
            <a:r>
              <a:rPr lang="en-US" dirty="0" err="1" smtClean="0"/>
              <a:t>kimozduló</a:t>
            </a:r>
            <a:r>
              <a:rPr lang="en-US" dirty="0" smtClean="0"/>
              <a:t> </a:t>
            </a:r>
            <a:r>
              <a:rPr lang="en-US" dirty="0" err="1" smtClean="0"/>
              <a:t>fogakat</a:t>
            </a:r>
            <a:r>
              <a:rPr lang="en-US" dirty="0" smtClean="0"/>
              <a:t> </a:t>
            </a:r>
            <a:r>
              <a:rPr lang="en-US" dirty="0" err="1" smtClean="0"/>
              <a:t>egymáshoz</a:t>
            </a:r>
            <a:r>
              <a:rPr lang="en-US" dirty="0" smtClean="0"/>
              <a:t> </a:t>
            </a:r>
            <a:r>
              <a:rPr lang="en-US" dirty="0" err="1" smtClean="0"/>
              <a:t>rögzítjük</a:t>
            </a:r>
            <a:r>
              <a:rPr lang="en-US" dirty="0" smtClean="0"/>
              <a:t>, </a:t>
            </a:r>
            <a:r>
              <a:rPr lang="en-US" dirty="0" err="1" smtClean="0"/>
              <a:t>akkor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összesínezett</a:t>
            </a:r>
            <a:r>
              <a:rPr lang="en-US" dirty="0" smtClean="0"/>
              <a:t> </a:t>
            </a:r>
            <a:r>
              <a:rPr lang="en-US" dirty="0" err="1" smtClean="0"/>
              <a:t>egység</a:t>
            </a:r>
            <a:r>
              <a:rPr lang="en-US" dirty="0" smtClean="0"/>
              <a:t> </a:t>
            </a:r>
            <a:r>
              <a:rPr lang="en-US" dirty="0" err="1" smtClean="0"/>
              <a:t>megszilárdul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048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Intrakoronális</a:t>
            </a:r>
            <a:r>
              <a:rPr lang="en-US" dirty="0" smtClean="0"/>
              <a:t> </a:t>
            </a:r>
            <a:r>
              <a:rPr lang="en-US" dirty="0" err="1"/>
              <a:t>fémerősítésű</a:t>
            </a:r>
            <a:r>
              <a:rPr lang="en-US" dirty="0"/>
              <a:t> </a:t>
            </a:r>
            <a:r>
              <a:rPr lang="en-US" dirty="0" err="1"/>
              <a:t>kompozitsín</a:t>
            </a:r>
            <a:r>
              <a:rPr lang="en-US" dirty="0"/>
              <a:t> </a:t>
            </a:r>
            <a:r>
              <a:rPr lang="en-US" dirty="0" err="1"/>
              <a:t>készítése</a:t>
            </a:r>
            <a:endParaRPr lang="en-US" dirty="0"/>
          </a:p>
        </p:txBody>
      </p:sp>
      <p:pic>
        <p:nvPicPr>
          <p:cNvPr id="4" name="Content Placeholder 3" descr="Képernyőfotó 2020-03-31 - 18.49.2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b="38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4933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672" y="274638"/>
            <a:ext cx="9010328" cy="494093"/>
          </a:xfrm>
        </p:spPr>
        <p:txBody>
          <a:bodyPr>
            <a:normAutofit fontScale="90000"/>
          </a:bodyPr>
          <a:lstStyle/>
          <a:p>
            <a:r>
              <a:rPr lang="en-US" sz="3200" dirty="0" err="1" smtClean="0"/>
              <a:t>Intrakoronális</a:t>
            </a:r>
            <a:r>
              <a:rPr lang="en-US" sz="3200" dirty="0" smtClean="0"/>
              <a:t> </a:t>
            </a:r>
            <a:r>
              <a:rPr lang="en-US" sz="3200" dirty="0" err="1"/>
              <a:t>fémerősítésű</a:t>
            </a:r>
            <a:r>
              <a:rPr lang="en-US" sz="3200" dirty="0"/>
              <a:t> </a:t>
            </a:r>
            <a:r>
              <a:rPr lang="en-US" sz="3200" dirty="0" err="1"/>
              <a:t>kompozitsín</a:t>
            </a:r>
            <a:r>
              <a:rPr lang="en-US" sz="3200" dirty="0"/>
              <a:t> </a:t>
            </a:r>
            <a:r>
              <a:rPr lang="en-US" sz="3200" dirty="0" err="1"/>
              <a:t>készítése</a:t>
            </a:r>
            <a:endParaRPr lang="en-US" sz="3200" dirty="0"/>
          </a:p>
        </p:txBody>
      </p:sp>
      <p:pic>
        <p:nvPicPr>
          <p:cNvPr id="5" name="Picture 4" descr="Képernyőfotó 2020-03-31 - 18.50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915" y="768731"/>
            <a:ext cx="6718300" cy="608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09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A </a:t>
            </a:r>
            <a:r>
              <a:rPr lang="en-US" dirty="0" err="1" smtClean="0">
                <a:latin typeface="Times New Roman"/>
                <a:cs typeface="Times New Roman"/>
              </a:rPr>
              <a:t>sínezés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lehetőséget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biztosít</a:t>
            </a:r>
            <a:r>
              <a:rPr lang="en-US" dirty="0" smtClean="0">
                <a:latin typeface="Times New Roman"/>
                <a:cs typeface="Times New Roman"/>
              </a:rPr>
              <a:t>: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381" y="1417638"/>
            <a:ext cx="8993619" cy="5166710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Az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occlusio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korrekciójára</a:t>
            </a:r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err="1" smtClean="0">
                <a:latin typeface="Times New Roman"/>
                <a:cs typeface="Times New Roman"/>
              </a:rPr>
              <a:t>Ételbeékelődés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megelőzésére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és</a:t>
            </a:r>
            <a:r>
              <a:rPr lang="en-US" dirty="0" smtClean="0">
                <a:latin typeface="Times New Roman"/>
                <a:cs typeface="Times New Roman"/>
              </a:rPr>
              <a:t> a </a:t>
            </a:r>
            <a:r>
              <a:rPr lang="en-US" dirty="0" err="1" smtClean="0">
                <a:latin typeface="Times New Roman"/>
                <a:cs typeface="Times New Roman"/>
              </a:rPr>
              <a:t>proximális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fogérintkezések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stabilitásának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biztosítására</a:t>
            </a:r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A </a:t>
            </a:r>
            <a:r>
              <a:rPr lang="en-US" dirty="0" err="1" smtClean="0">
                <a:latin typeface="Times New Roman"/>
                <a:cs typeface="Times New Roman"/>
              </a:rPr>
              <a:t>fogak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vándorlásának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dirty="0" err="1" smtClean="0">
                <a:latin typeface="Times New Roman"/>
                <a:cs typeface="Times New Roman"/>
              </a:rPr>
              <a:t>dőlésének</a:t>
            </a:r>
            <a:r>
              <a:rPr lang="en-US" dirty="0" smtClean="0">
                <a:latin typeface="Times New Roman"/>
                <a:cs typeface="Times New Roman"/>
              </a:rPr>
              <a:t>, a </a:t>
            </a:r>
            <a:r>
              <a:rPr lang="en-US" dirty="0" err="1" smtClean="0">
                <a:latin typeface="Times New Roman"/>
                <a:cs typeface="Times New Roman"/>
              </a:rPr>
              <a:t>fogívből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való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kiemelkedésének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megelőzésére</a:t>
            </a:r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A </a:t>
            </a:r>
            <a:r>
              <a:rPr lang="en-US" dirty="0" err="1" smtClean="0">
                <a:latin typeface="Times New Roman"/>
                <a:cs typeface="Times New Roman"/>
              </a:rPr>
              <a:t>szabályozott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fogak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helybentartására</a:t>
            </a:r>
            <a:r>
              <a:rPr lang="en-US" dirty="0" smtClean="0">
                <a:latin typeface="Times New Roman"/>
                <a:cs typeface="Times New Roman"/>
              </a:rPr>
              <a:t> mint </a:t>
            </a:r>
            <a:r>
              <a:rPr lang="en-US" dirty="0" err="1" smtClean="0">
                <a:latin typeface="Times New Roman"/>
                <a:cs typeface="Times New Roman"/>
              </a:rPr>
              <a:t>retenciós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készülék</a:t>
            </a:r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A </a:t>
            </a:r>
            <a:r>
              <a:rPr lang="en-US" dirty="0" err="1" smtClean="0">
                <a:latin typeface="Times New Roman"/>
                <a:cs typeface="Times New Roman"/>
              </a:rPr>
              <a:t>parodoncium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gyógyulását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támogatni</a:t>
            </a:r>
            <a:r>
              <a:rPr lang="en-US" dirty="0" smtClean="0">
                <a:latin typeface="Times New Roman"/>
                <a:cs typeface="Times New Roman"/>
              </a:rPr>
              <a:t> a </a:t>
            </a:r>
            <a:r>
              <a:rPr lang="en-US" dirty="0" err="1" smtClean="0">
                <a:latin typeface="Times New Roman"/>
                <a:cs typeface="Times New Roman"/>
              </a:rPr>
              <a:t>konzervatív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kezelés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során</a:t>
            </a:r>
            <a:r>
              <a:rPr lang="en-US" dirty="0" smtClean="0">
                <a:latin typeface="Times New Roman"/>
                <a:cs typeface="Times New Roman"/>
              </a:rPr>
              <a:t>, ill a </a:t>
            </a:r>
            <a:r>
              <a:rPr lang="en-US" dirty="0" err="1" smtClean="0">
                <a:latin typeface="Times New Roman"/>
                <a:cs typeface="Times New Roman"/>
              </a:rPr>
              <a:t>sebészi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th.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Követően</a:t>
            </a:r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A </a:t>
            </a:r>
            <a:r>
              <a:rPr lang="en-US" dirty="0" err="1" smtClean="0">
                <a:latin typeface="Times New Roman"/>
                <a:cs typeface="Times New Roman"/>
              </a:rPr>
              <a:t>hosszú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távon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kérdéses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prognózisú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fogak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megtartására</a:t>
            </a:r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err="1" smtClean="0">
                <a:latin typeface="Times New Roman"/>
                <a:cs typeface="Times New Roman"/>
              </a:rPr>
              <a:t>Kivehető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fogpótlások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elhorgonyzására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használt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szélső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pillérfogak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megtámasztására</a:t>
            </a:r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A </a:t>
            </a:r>
            <a:r>
              <a:rPr lang="en-US" dirty="0" err="1" smtClean="0">
                <a:latin typeface="Times New Roman"/>
                <a:cs typeface="Times New Roman"/>
              </a:rPr>
              <a:t>páciensek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közérzetének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javítására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02203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Parodontalis</a:t>
            </a:r>
            <a:r>
              <a:rPr lang="en-US" dirty="0" smtClean="0"/>
              <a:t> </a:t>
            </a:r>
            <a:r>
              <a:rPr lang="en-US" dirty="0" err="1" smtClean="0"/>
              <a:t>sínek</a:t>
            </a:r>
            <a:r>
              <a:rPr lang="en-US" dirty="0" smtClean="0"/>
              <a:t> </a:t>
            </a:r>
            <a:r>
              <a:rPr lang="en-US" dirty="0" err="1" smtClean="0"/>
              <a:t>felosztása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 err="1"/>
              <a:t>Tervezett</a:t>
            </a:r>
            <a:r>
              <a:rPr lang="en-US" b="1" dirty="0"/>
              <a:t> </a:t>
            </a:r>
            <a:r>
              <a:rPr lang="en-US" b="1" dirty="0" err="1"/>
              <a:t>kihordási</a:t>
            </a:r>
            <a:r>
              <a:rPr lang="en-US" b="1" dirty="0"/>
              <a:t> </a:t>
            </a:r>
            <a:r>
              <a:rPr lang="en-US" b="1" dirty="0" err="1"/>
              <a:t>idő</a:t>
            </a:r>
            <a:r>
              <a:rPr lang="en-US" b="1" dirty="0"/>
              <a:t> </a:t>
            </a:r>
            <a:r>
              <a:rPr lang="en-US" b="1" dirty="0" err="1" smtClean="0"/>
              <a:t>szerint</a:t>
            </a:r>
            <a:endParaRPr lang="en-US" b="1" dirty="0" smtClean="0"/>
          </a:p>
          <a:p>
            <a:pPr>
              <a:lnSpc>
                <a:spcPct val="150000"/>
              </a:lnSpc>
            </a:pPr>
            <a:r>
              <a:rPr lang="en-US" b="1" dirty="0" err="1"/>
              <a:t>Rögzítettség</a:t>
            </a:r>
            <a:r>
              <a:rPr lang="en-US" b="1" dirty="0"/>
              <a:t> </a:t>
            </a:r>
            <a:r>
              <a:rPr lang="en-US" b="1" dirty="0" err="1" smtClean="0"/>
              <a:t>szerint</a:t>
            </a:r>
            <a:endParaRPr lang="en-US" b="1" dirty="0" smtClean="0"/>
          </a:p>
          <a:p>
            <a:pPr>
              <a:lnSpc>
                <a:spcPct val="150000"/>
              </a:lnSpc>
            </a:pPr>
            <a:r>
              <a:rPr lang="en-US" b="1" dirty="0" err="1"/>
              <a:t>Elhorgonyzás</a:t>
            </a:r>
            <a:r>
              <a:rPr lang="en-US" b="1" dirty="0"/>
              <a:t> </a:t>
            </a:r>
            <a:r>
              <a:rPr lang="en-US" b="1" dirty="0" err="1" smtClean="0"/>
              <a:t>szerint</a:t>
            </a:r>
            <a:endParaRPr lang="en-US" b="1" dirty="0" smtClean="0"/>
          </a:p>
          <a:p>
            <a:pPr>
              <a:lnSpc>
                <a:spcPct val="150000"/>
              </a:lnSpc>
            </a:pPr>
            <a:r>
              <a:rPr lang="en-US" b="1" dirty="0" err="1"/>
              <a:t>Elkészítés</a:t>
            </a:r>
            <a:r>
              <a:rPr lang="en-US" b="1" dirty="0"/>
              <a:t> </a:t>
            </a:r>
            <a:r>
              <a:rPr lang="en-US" b="1" dirty="0" err="1"/>
              <a:t>módja</a:t>
            </a:r>
            <a:r>
              <a:rPr lang="en-US" b="1" dirty="0"/>
              <a:t> </a:t>
            </a:r>
            <a:r>
              <a:rPr lang="en-US" b="1" dirty="0" err="1"/>
              <a:t>szerint</a:t>
            </a:r>
            <a:endParaRPr lang="en-US" b="1" dirty="0"/>
          </a:p>
          <a:p>
            <a:pPr marL="0" indent="0">
              <a:buNone/>
            </a:pPr>
            <a:endParaRPr lang="en-US" b="1" dirty="0" smtClean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15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/>
            <a:r>
              <a:rPr lang="en-US" b="1" dirty="0" smtClean="0"/>
              <a:t>1. </a:t>
            </a:r>
            <a:r>
              <a:rPr lang="en-US" b="1" dirty="0" err="1" smtClean="0"/>
              <a:t>Tervezett</a:t>
            </a:r>
            <a:r>
              <a:rPr lang="en-US" b="1" dirty="0" smtClean="0"/>
              <a:t> </a:t>
            </a:r>
            <a:r>
              <a:rPr lang="en-US" b="1" dirty="0" err="1"/>
              <a:t>kihordási</a:t>
            </a:r>
            <a:r>
              <a:rPr lang="en-US" b="1" dirty="0"/>
              <a:t> </a:t>
            </a:r>
            <a:r>
              <a:rPr lang="en-US" b="1" dirty="0" err="1"/>
              <a:t>idő</a:t>
            </a:r>
            <a:r>
              <a:rPr lang="en-US" b="1" dirty="0"/>
              <a:t> </a:t>
            </a:r>
            <a:r>
              <a:rPr lang="en-US" b="1" dirty="0" err="1"/>
              <a:t>szerint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00" lvl="1" indent="-514350">
              <a:buAutoNum type="arabicPeriod"/>
            </a:pPr>
            <a:r>
              <a:rPr lang="en-US" b="1" dirty="0" err="1" smtClean="0"/>
              <a:t>Ideiglenes</a:t>
            </a:r>
            <a:r>
              <a:rPr lang="en-US" b="1" dirty="0" smtClean="0"/>
              <a:t> </a:t>
            </a:r>
            <a:r>
              <a:rPr lang="en-US" b="1" dirty="0" err="1" smtClean="0"/>
              <a:t>sín</a:t>
            </a:r>
            <a:r>
              <a:rPr lang="en-US" dirty="0" smtClean="0"/>
              <a:t>- </a:t>
            </a:r>
            <a:r>
              <a:rPr lang="en-US" dirty="0" err="1" smtClean="0"/>
              <a:t>terápia</a:t>
            </a:r>
            <a:r>
              <a:rPr lang="en-US" dirty="0" smtClean="0"/>
              <a:t> </a:t>
            </a:r>
            <a:r>
              <a:rPr lang="en-US" dirty="0" err="1" smtClean="0"/>
              <a:t>idejére</a:t>
            </a:r>
            <a:r>
              <a:rPr lang="en-US" dirty="0" smtClean="0"/>
              <a:t> </a:t>
            </a:r>
            <a:r>
              <a:rPr lang="en-US" dirty="0" err="1" smtClean="0"/>
              <a:t>készül</a:t>
            </a:r>
            <a:r>
              <a:rPr lang="en-US" dirty="0" smtClean="0"/>
              <a:t> (</a:t>
            </a:r>
            <a:r>
              <a:rPr lang="en-US" dirty="0" err="1" smtClean="0"/>
              <a:t>funkcionálisan</a:t>
            </a:r>
            <a:r>
              <a:rPr lang="en-US" dirty="0" smtClean="0"/>
              <a:t> </a:t>
            </a:r>
            <a:r>
              <a:rPr lang="en-US" dirty="0" err="1" smtClean="0"/>
              <a:t>néhány</a:t>
            </a:r>
            <a:r>
              <a:rPr lang="en-US" dirty="0" smtClean="0"/>
              <a:t> </a:t>
            </a:r>
            <a:r>
              <a:rPr lang="en-US" dirty="0" err="1" smtClean="0"/>
              <a:t>hét</a:t>
            </a:r>
            <a:r>
              <a:rPr lang="en-US" dirty="0" smtClean="0"/>
              <a:t>, </a:t>
            </a:r>
            <a:r>
              <a:rPr lang="en-US" dirty="0" err="1" smtClean="0"/>
              <a:t>hónap</a:t>
            </a:r>
            <a:r>
              <a:rPr lang="en-US" dirty="0" smtClean="0"/>
              <a:t>)</a:t>
            </a:r>
          </a:p>
          <a:p>
            <a:pPr marL="914400" lvl="1" indent="-514350">
              <a:buAutoNum type="arabicPeriod"/>
            </a:pPr>
            <a:r>
              <a:rPr lang="en-US" b="1" dirty="0" err="1" smtClean="0"/>
              <a:t>Szemipermanenes</a:t>
            </a:r>
            <a:r>
              <a:rPr lang="en-US" b="1" dirty="0" smtClean="0"/>
              <a:t> </a:t>
            </a:r>
            <a:r>
              <a:rPr lang="en-US" b="1" dirty="0" err="1" smtClean="0"/>
              <a:t>sín</a:t>
            </a:r>
            <a:r>
              <a:rPr lang="en-US" b="1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mozgó</a:t>
            </a:r>
            <a:r>
              <a:rPr lang="en-US" dirty="0" smtClean="0"/>
              <a:t> fog </a:t>
            </a:r>
            <a:r>
              <a:rPr lang="en-US" dirty="0" err="1" smtClean="0"/>
              <a:t>végleges</a:t>
            </a:r>
            <a:r>
              <a:rPr lang="en-US" dirty="0" smtClean="0"/>
              <a:t> </a:t>
            </a:r>
            <a:r>
              <a:rPr lang="en-US" dirty="0" err="1" smtClean="0"/>
              <a:t>prognózisának</a:t>
            </a:r>
            <a:r>
              <a:rPr lang="en-US" dirty="0" smtClean="0"/>
              <a:t> </a:t>
            </a:r>
            <a:r>
              <a:rPr lang="en-US" dirty="0" err="1" smtClean="0"/>
              <a:t>meghatározásáig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err="1" smtClean="0"/>
              <a:t>végleges</a:t>
            </a:r>
            <a:r>
              <a:rPr lang="en-US" dirty="0" smtClean="0"/>
              <a:t> </a:t>
            </a:r>
            <a:r>
              <a:rPr lang="en-US" dirty="0" err="1" smtClean="0"/>
              <a:t>restaurátum</a:t>
            </a:r>
            <a:r>
              <a:rPr lang="en-US" dirty="0" smtClean="0"/>
              <a:t> </a:t>
            </a:r>
            <a:r>
              <a:rPr lang="en-US" dirty="0" err="1" smtClean="0"/>
              <a:t>elkészítéséig</a:t>
            </a:r>
            <a:r>
              <a:rPr lang="en-US" dirty="0" smtClean="0"/>
              <a:t> (</a:t>
            </a:r>
            <a:r>
              <a:rPr lang="en-US" dirty="0" err="1" smtClean="0"/>
              <a:t>hónapok</a:t>
            </a:r>
            <a:r>
              <a:rPr lang="en-US" dirty="0" smtClean="0"/>
              <a:t>, </a:t>
            </a:r>
            <a:r>
              <a:rPr lang="en-US" dirty="0" err="1"/>
              <a:t>é</a:t>
            </a:r>
            <a:r>
              <a:rPr lang="en-US" dirty="0" err="1" smtClean="0"/>
              <a:t>vek</a:t>
            </a:r>
            <a:r>
              <a:rPr lang="en-US" dirty="0" smtClean="0"/>
              <a:t>)</a:t>
            </a:r>
            <a:r>
              <a:rPr lang="en-US" dirty="0"/>
              <a:t>-</a:t>
            </a:r>
            <a:r>
              <a:rPr lang="en-US" dirty="0" err="1" smtClean="0"/>
              <a:t>retenciós</a:t>
            </a:r>
            <a:r>
              <a:rPr lang="en-US" dirty="0" smtClean="0"/>
              <a:t> </a:t>
            </a:r>
            <a:r>
              <a:rPr lang="en-US" dirty="0" err="1" smtClean="0"/>
              <a:t>készülékként</a:t>
            </a:r>
            <a:r>
              <a:rPr lang="en-US" dirty="0" smtClean="0"/>
              <a:t> is </a:t>
            </a:r>
            <a:r>
              <a:rPr lang="en-US" dirty="0" err="1" smtClean="0"/>
              <a:t>szolgálhat</a:t>
            </a:r>
            <a:r>
              <a:rPr lang="en-US" dirty="0" smtClean="0"/>
              <a:t> </a:t>
            </a:r>
            <a:r>
              <a:rPr lang="en-US" dirty="0" err="1" smtClean="0"/>
              <a:t>ortodonciai</a:t>
            </a:r>
            <a:r>
              <a:rPr lang="en-US" dirty="0" smtClean="0"/>
              <a:t> </a:t>
            </a:r>
            <a:r>
              <a:rPr lang="en-US" dirty="0" err="1" smtClean="0"/>
              <a:t>kezelés</a:t>
            </a:r>
            <a:r>
              <a:rPr lang="en-US" dirty="0" smtClean="0"/>
              <a:t> </a:t>
            </a:r>
            <a:r>
              <a:rPr lang="en-US" dirty="0" err="1" smtClean="0"/>
              <a:t>után</a:t>
            </a:r>
            <a:endParaRPr lang="en-US" dirty="0" smtClean="0"/>
          </a:p>
          <a:p>
            <a:pPr marL="914400" lvl="1" indent="-514350">
              <a:buAutoNum type="arabicPeriod"/>
            </a:pPr>
            <a:r>
              <a:rPr lang="en-US" b="1" dirty="0" err="1" smtClean="0"/>
              <a:t>Végleges</a:t>
            </a:r>
            <a:r>
              <a:rPr lang="en-US" b="1" dirty="0" smtClean="0"/>
              <a:t> </a:t>
            </a:r>
            <a:r>
              <a:rPr lang="en-US" b="1" dirty="0" err="1" smtClean="0"/>
              <a:t>sín</a:t>
            </a:r>
            <a:r>
              <a:rPr lang="en-US" b="1" dirty="0" smtClean="0"/>
              <a:t> </a:t>
            </a:r>
            <a:r>
              <a:rPr lang="mr-IN" dirty="0" smtClean="0"/>
              <a:t>–</a:t>
            </a:r>
            <a:r>
              <a:rPr lang="en-US" dirty="0" err="1" smtClean="0"/>
              <a:t>definitív</a:t>
            </a:r>
            <a:r>
              <a:rPr lang="en-US" dirty="0" smtClean="0"/>
              <a:t> </a:t>
            </a:r>
            <a:r>
              <a:rPr lang="en-US" dirty="0" err="1" smtClean="0"/>
              <a:t>helyreállító</a:t>
            </a:r>
            <a:r>
              <a:rPr lang="en-US" dirty="0" smtClean="0"/>
              <a:t> </a:t>
            </a:r>
            <a:r>
              <a:rPr lang="en-US" dirty="0" err="1" smtClean="0"/>
              <a:t>kezelés</a:t>
            </a:r>
            <a:r>
              <a:rPr lang="en-US" dirty="0" smtClean="0"/>
              <a:t> </a:t>
            </a:r>
            <a:r>
              <a:rPr lang="en-US" dirty="0" err="1" smtClean="0"/>
              <a:t>részeként</a:t>
            </a:r>
            <a:r>
              <a:rPr lang="en-US" dirty="0" smtClean="0"/>
              <a:t> </a:t>
            </a:r>
            <a:r>
              <a:rPr lang="en-US" dirty="0" err="1" smtClean="0"/>
              <a:t>készülnek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4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"/>
            <a:ext cx="8229600" cy="67180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2. </a:t>
            </a:r>
            <a:r>
              <a:rPr lang="en-US" sz="4000" b="1" dirty="0" err="1" smtClean="0"/>
              <a:t>Rögzítettség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szerint</a:t>
            </a:r>
            <a:r>
              <a:rPr lang="en-US" sz="4000" b="1" dirty="0" smtClean="0"/>
              <a:t>:</a:t>
            </a:r>
          </a:p>
          <a:p>
            <a:pPr marL="514350" indent="-514350">
              <a:buAutoNum type="arabicPeriod"/>
            </a:pPr>
            <a:r>
              <a:rPr lang="en-US" sz="2800" b="1" dirty="0" smtClean="0"/>
              <a:t>fix:</a:t>
            </a:r>
          </a:p>
          <a:p>
            <a:r>
              <a:rPr lang="en-US" sz="2800" dirty="0" smtClean="0"/>
              <a:t> </a:t>
            </a:r>
            <a:r>
              <a:rPr lang="en-US" sz="2800" dirty="0" err="1" smtClean="0"/>
              <a:t>kompozitból</a:t>
            </a:r>
            <a:r>
              <a:rPr lang="en-US" sz="2800" dirty="0" smtClean="0"/>
              <a:t>, </a:t>
            </a:r>
            <a:r>
              <a:rPr lang="en-US" sz="2800" dirty="0" err="1" smtClean="0"/>
              <a:t>szálerősítésű</a:t>
            </a:r>
            <a:r>
              <a:rPr lang="en-US" sz="2800" dirty="0" smtClean="0"/>
              <a:t> </a:t>
            </a:r>
            <a:r>
              <a:rPr lang="en-US" sz="2800" dirty="0" err="1" smtClean="0"/>
              <a:t>kompozitból</a:t>
            </a:r>
            <a:r>
              <a:rPr lang="en-US" sz="2800" dirty="0" smtClean="0"/>
              <a:t> </a:t>
            </a:r>
            <a:r>
              <a:rPr lang="en-US" sz="2800" dirty="0" err="1" smtClean="0"/>
              <a:t>készült</a:t>
            </a:r>
            <a:r>
              <a:rPr lang="en-US" sz="2800" dirty="0" smtClean="0"/>
              <a:t> </a:t>
            </a:r>
            <a:r>
              <a:rPr lang="en-US" sz="2800" dirty="0" err="1" smtClean="0"/>
              <a:t>sínek</a:t>
            </a:r>
            <a:r>
              <a:rPr lang="en-US" sz="2800" dirty="0" smtClean="0"/>
              <a:t>,</a:t>
            </a:r>
          </a:p>
          <a:p>
            <a:r>
              <a:rPr lang="en-US" sz="2800" dirty="0" err="1" smtClean="0"/>
              <a:t>egyben</a:t>
            </a:r>
            <a:r>
              <a:rPr lang="en-US" sz="2800" dirty="0" smtClean="0"/>
              <a:t> </a:t>
            </a:r>
            <a:r>
              <a:rPr lang="en-US" sz="2800" dirty="0" err="1" smtClean="0"/>
              <a:t>elkészített</a:t>
            </a:r>
            <a:r>
              <a:rPr lang="en-US" sz="2800" dirty="0" smtClean="0"/>
              <a:t> </a:t>
            </a:r>
            <a:r>
              <a:rPr lang="en-US" sz="2800" dirty="0" err="1" smtClean="0"/>
              <a:t>betétek</a:t>
            </a:r>
            <a:r>
              <a:rPr lang="en-US" sz="2800" dirty="0" smtClean="0"/>
              <a:t>, </a:t>
            </a:r>
            <a:r>
              <a:rPr lang="en-US" sz="2800" dirty="0" err="1" smtClean="0"/>
              <a:t>koronák</a:t>
            </a:r>
            <a:r>
              <a:rPr lang="en-US" sz="2800" dirty="0" smtClean="0"/>
              <a:t>, </a:t>
            </a:r>
            <a:r>
              <a:rPr lang="en-US" sz="2800" dirty="0" err="1" smtClean="0"/>
              <a:t>és</a:t>
            </a:r>
            <a:endParaRPr lang="en-US" sz="2800" dirty="0"/>
          </a:p>
          <a:p>
            <a:r>
              <a:rPr lang="en-US" sz="2800" dirty="0" err="1" smtClean="0"/>
              <a:t>rögzített</a:t>
            </a:r>
            <a:r>
              <a:rPr lang="en-US" sz="2800" dirty="0" smtClean="0"/>
              <a:t> </a:t>
            </a:r>
            <a:r>
              <a:rPr lang="en-US" sz="2800" dirty="0" err="1" smtClean="0"/>
              <a:t>hidak</a:t>
            </a:r>
            <a:endParaRPr lang="en-US" sz="2800" dirty="0" smtClean="0"/>
          </a:p>
          <a:p>
            <a:pPr marL="0" indent="0">
              <a:buNone/>
            </a:pPr>
            <a:r>
              <a:rPr lang="en-US" dirty="0" smtClean="0"/>
              <a:t>2. </a:t>
            </a:r>
            <a:r>
              <a:rPr lang="en-US" b="1" dirty="0" err="1" smtClean="0"/>
              <a:t>Kivehetők</a:t>
            </a:r>
            <a:r>
              <a:rPr lang="en-US" b="1" dirty="0" smtClean="0"/>
              <a:t>:</a:t>
            </a:r>
          </a:p>
          <a:p>
            <a:r>
              <a:rPr lang="en-US" sz="3000" dirty="0" err="1" smtClean="0"/>
              <a:t>ferde</a:t>
            </a:r>
            <a:r>
              <a:rPr lang="en-US" sz="3000" dirty="0" smtClean="0"/>
              <a:t> </a:t>
            </a:r>
            <a:r>
              <a:rPr lang="en-US" sz="3000" dirty="0" err="1" smtClean="0"/>
              <a:t>sík</a:t>
            </a:r>
            <a:r>
              <a:rPr lang="en-US" sz="3000" dirty="0" smtClean="0"/>
              <a:t>, </a:t>
            </a:r>
          </a:p>
          <a:p>
            <a:r>
              <a:rPr lang="en-US" sz="3000" dirty="0" err="1" smtClean="0"/>
              <a:t>mélyhúzott</a:t>
            </a:r>
            <a:r>
              <a:rPr lang="en-US" sz="3000" dirty="0" smtClean="0"/>
              <a:t> </a:t>
            </a:r>
            <a:r>
              <a:rPr lang="en-US" sz="3000" dirty="0" err="1" smtClean="0"/>
              <a:t>fóliasín</a:t>
            </a:r>
            <a:r>
              <a:rPr lang="en-US" sz="3000" dirty="0" smtClean="0"/>
              <a:t>, </a:t>
            </a:r>
          </a:p>
          <a:p>
            <a:r>
              <a:rPr lang="en-US" sz="3000" dirty="0" err="1" smtClean="0"/>
              <a:t>az</a:t>
            </a:r>
            <a:r>
              <a:rPr lang="en-US" sz="3000" dirty="0" smtClean="0"/>
              <a:t> </a:t>
            </a:r>
            <a:r>
              <a:rPr lang="en-US" sz="3000" dirty="0" err="1" smtClean="0"/>
              <a:t>összes</a:t>
            </a:r>
            <a:r>
              <a:rPr lang="en-US" sz="3000" dirty="0" smtClean="0"/>
              <a:t> </a:t>
            </a:r>
            <a:r>
              <a:rPr lang="en-US" sz="3000" dirty="0" err="1" smtClean="0"/>
              <a:t>fogra</a:t>
            </a:r>
            <a:r>
              <a:rPr lang="en-US" sz="3000" dirty="0" smtClean="0"/>
              <a:t> </a:t>
            </a:r>
            <a:r>
              <a:rPr lang="en-US" sz="3000" dirty="0" err="1" smtClean="0"/>
              <a:t>kapoccsal</a:t>
            </a:r>
            <a:r>
              <a:rPr lang="en-US" sz="3000" dirty="0" smtClean="0"/>
              <a:t> </a:t>
            </a:r>
            <a:r>
              <a:rPr lang="en-US" sz="3000" dirty="0" err="1" smtClean="0"/>
              <a:t>rögzített</a:t>
            </a:r>
            <a:r>
              <a:rPr lang="en-US" sz="3000" dirty="0" smtClean="0"/>
              <a:t> </a:t>
            </a:r>
            <a:r>
              <a:rPr lang="en-US" sz="3000" dirty="0" err="1" smtClean="0"/>
              <a:t>kivehető</a:t>
            </a:r>
            <a:r>
              <a:rPr lang="en-US" sz="3000" dirty="0" smtClean="0"/>
              <a:t> </a:t>
            </a:r>
            <a:r>
              <a:rPr lang="en-US" sz="3000" dirty="0" err="1" smtClean="0"/>
              <a:t>pótlás</a:t>
            </a:r>
            <a:endParaRPr lang="en-US" sz="3000" dirty="0"/>
          </a:p>
          <a:p>
            <a:r>
              <a:rPr lang="en-US" sz="3000" dirty="0" err="1" smtClean="0"/>
              <a:t>speciális</a:t>
            </a:r>
            <a:r>
              <a:rPr lang="en-US" sz="3000" dirty="0" smtClean="0"/>
              <a:t> </a:t>
            </a:r>
            <a:r>
              <a:rPr lang="en-US" sz="3000" dirty="0" err="1" smtClean="0"/>
              <a:t>tovafutó</a:t>
            </a:r>
            <a:r>
              <a:rPr lang="en-US" sz="3000" dirty="0" smtClean="0"/>
              <a:t> </a:t>
            </a:r>
            <a:r>
              <a:rPr lang="en-US" sz="3000" dirty="0" err="1" smtClean="0"/>
              <a:t>kapocsrendszerből</a:t>
            </a:r>
            <a:r>
              <a:rPr lang="en-US" sz="3000" dirty="0" smtClean="0"/>
              <a:t> </a:t>
            </a:r>
            <a:r>
              <a:rPr lang="en-US" sz="3000" dirty="0" err="1" smtClean="0"/>
              <a:t>álló</a:t>
            </a:r>
            <a:r>
              <a:rPr lang="en-US" sz="3000" dirty="0" smtClean="0"/>
              <a:t> </a:t>
            </a:r>
            <a:r>
              <a:rPr lang="en-US" sz="3000" dirty="0" err="1" smtClean="0"/>
              <a:t>pótlás</a:t>
            </a:r>
            <a:r>
              <a:rPr lang="en-US" sz="3000" dirty="0" smtClean="0"/>
              <a:t> </a:t>
            </a:r>
            <a:r>
              <a:rPr lang="en-US" sz="3000" dirty="0" err="1" smtClean="0"/>
              <a:t>Elbrecht-sín</a:t>
            </a:r>
            <a:r>
              <a:rPr lang="en-US" sz="3000" dirty="0" smtClean="0"/>
              <a:t>, </a:t>
            </a:r>
            <a:r>
              <a:rPr lang="en-US" sz="3000" dirty="0" err="1" smtClean="0"/>
              <a:t>teleszkópos</a:t>
            </a:r>
            <a:r>
              <a:rPr lang="en-US" sz="3000" dirty="0" smtClean="0"/>
              <a:t> </a:t>
            </a:r>
            <a:r>
              <a:rPr lang="en-US" sz="3000" dirty="0" err="1" smtClean="0"/>
              <a:t>pótlás</a:t>
            </a:r>
            <a:r>
              <a:rPr lang="en-US" sz="3000" dirty="0" smtClean="0"/>
              <a:t> </a:t>
            </a:r>
          </a:p>
          <a:p>
            <a:pPr marL="0" indent="0">
              <a:buNone/>
            </a:pPr>
            <a:r>
              <a:rPr lang="en-US" sz="3000" dirty="0" err="1" smtClean="0"/>
              <a:t>Ezeket</a:t>
            </a:r>
            <a:r>
              <a:rPr lang="en-US" sz="3000" dirty="0" smtClean="0"/>
              <a:t> a modern </a:t>
            </a:r>
            <a:r>
              <a:rPr lang="en-US" sz="3000" dirty="0" err="1" smtClean="0"/>
              <a:t>parodontológia</a:t>
            </a:r>
            <a:r>
              <a:rPr lang="en-US" sz="3000" dirty="0" smtClean="0"/>
              <a:t> </a:t>
            </a:r>
            <a:r>
              <a:rPr lang="en-US" sz="3000" dirty="0" err="1" smtClean="0"/>
              <a:t>nem</a:t>
            </a:r>
            <a:r>
              <a:rPr lang="en-US" sz="3000" dirty="0" smtClean="0"/>
              <a:t> </a:t>
            </a:r>
            <a:r>
              <a:rPr lang="en-US" sz="3000" dirty="0" err="1" smtClean="0"/>
              <a:t>alkalmazza</a:t>
            </a:r>
            <a:r>
              <a:rPr lang="en-US" sz="3000" dirty="0"/>
              <a:t>.</a:t>
            </a:r>
            <a:endParaRPr lang="en-US" sz="3000" dirty="0" smtClean="0"/>
          </a:p>
          <a:p>
            <a:pPr marL="0" indent="0">
              <a:buNone/>
            </a:pPr>
            <a:r>
              <a:rPr lang="en-US" dirty="0" smtClean="0"/>
              <a:t>3.</a:t>
            </a:r>
            <a:r>
              <a:rPr lang="en-US" b="1" dirty="0" smtClean="0"/>
              <a:t>kombinált: </a:t>
            </a:r>
          </a:p>
          <a:p>
            <a:pPr marL="0" indent="0">
              <a:buNone/>
            </a:pPr>
            <a:r>
              <a:rPr lang="en-US" sz="3000" dirty="0" err="1" smtClean="0"/>
              <a:t>rögzített</a:t>
            </a:r>
            <a:r>
              <a:rPr lang="en-US" sz="3000" dirty="0" smtClean="0"/>
              <a:t> </a:t>
            </a:r>
            <a:r>
              <a:rPr lang="en-US" sz="3000" dirty="0" err="1" smtClean="0"/>
              <a:t>és</a:t>
            </a:r>
            <a:r>
              <a:rPr lang="en-US" sz="3000" dirty="0" smtClean="0"/>
              <a:t> </a:t>
            </a:r>
            <a:r>
              <a:rPr lang="en-US" sz="3000" dirty="0" err="1" smtClean="0"/>
              <a:t>kivehető</a:t>
            </a:r>
            <a:r>
              <a:rPr lang="en-US" sz="3000" dirty="0" smtClean="0"/>
              <a:t> </a:t>
            </a:r>
            <a:r>
              <a:rPr lang="en-US" sz="3000" dirty="0" err="1" smtClean="0"/>
              <a:t>sín</a:t>
            </a:r>
            <a:r>
              <a:rPr lang="en-US" sz="3000" dirty="0" smtClean="0"/>
              <a:t> </a:t>
            </a:r>
            <a:r>
              <a:rPr lang="en-US" sz="3000" dirty="0" err="1" smtClean="0"/>
              <a:t>elemeit</a:t>
            </a:r>
            <a:r>
              <a:rPr lang="en-US" sz="3000" dirty="0" smtClean="0"/>
              <a:t> </a:t>
            </a:r>
            <a:r>
              <a:rPr lang="en-US" sz="3000" dirty="0" err="1" smtClean="0"/>
              <a:t>tartalmazza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260452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1478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3. </a:t>
            </a:r>
            <a:r>
              <a:rPr lang="en-US" b="1" dirty="0" err="1"/>
              <a:t>Elhorgonyzás</a:t>
            </a:r>
            <a:r>
              <a:rPr lang="en-US" b="1" dirty="0"/>
              <a:t> </a:t>
            </a:r>
            <a:r>
              <a:rPr lang="en-US" b="1" dirty="0" err="1"/>
              <a:t>szerint</a:t>
            </a:r>
            <a:r>
              <a:rPr lang="en-US" b="1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1154"/>
            <a:ext cx="8229600" cy="4455009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b="1" dirty="0" err="1" smtClean="0"/>
              <a:t>külső</a:t>
            </a:r>
            <a:r>
              <a:rPr lang="en-US" b="1" dirty="0" smtClean="0"/>
              <a:t> (</a:t>
            </a:r>
            <a:r>
              <a:rPr lang="en-US" b="1" dirty="0" err="1" smtClean="0"/>
              <a:t>extrakoronalis</a:t>
            </a:r>
            <a:r>
              <a:rPr lang="en-US" b="1" dirty="0" smtClean="0"/>
              <a:t>) </a:t>
            </a:r>
          </a:p>
          <a:p>
            <a:pPr marL="0" indent="0">
              <a:buNone/>
            </a:pPr>
            <a:r>
              <a:rPr lang="en-US" dirty="0" smtClean="0"/>
              <a:t>A </a:t>
            </a:r>
            <a:r>
              <a:rPr lang="en-US" dirty="0" err="1" smtClean="0"/>
              <a:t>fogon</a:t>
            </a:r>
            <a:r>
              <a:rPr lang="en-US" dirty="0" smtClean="0"/>
              <a:t> </a:t>
            </a:r>
            <a:r>
              <a:rPr lang="en-US" dirty="0" err="1" smtClean="0"/>
              <a:t>preparációt</a:t>
            </a:r>
            <a:r>
              <a:rPr lang="en-US" dirty="0" smtClean="0"/>
              <a:t> </a:t>
            </a:r>
            <a:r>
              <a:rPr lang="en-US" dirty="0" err="1" smtClean="0"/>
              <a:t>nem</a:t>
            </a:r>
            <a:r>
              <a:rPr lang="en-US" dirty="0" smtClean="0"/>
              <a:t> </a:t>
            </a:r>
            <a:r>
              <a:rPr lang="en-US" dirty="0" err="1" smtClean="0"/>
              <a:t>végeznek</a:t>
            </a:r>
            <a:r>
              <a:rPr lang="en-US" dirty="0" smtClean="0"/>
              <a:t>, </a:t>
            </a:r>
            <a:r>
              <a:rPr lang="en-US" dirty="0" err="1" smtClean="0"/>
              <a:t>estleg</a:t>
            </a:r>
            <a:r>
              <a:rPr lang="en-US" dirty="0" smtClean="0"/>
              <a:t> a </a:t>
            </a:r>
            <a:r>
              <a:rPr lang="en-US" dirty="0" err="1" smtClean="0"/>
              <a:t>zománcfelszín</a:t>
            </a:r>
            <a:r>
              <a:rPr lang="en-US" dirty="0" smtClean="0"/>
              <a:t> </a:t>
            </a:r>
            <a:r>
              <a:rPr lang="en-US" dirty="0" err="1" smtClean="0"/>
              <a:t>savmaratásával</a:t>
            </a:r>
            <a:r>
              <a:rPr lang="en-US" dirty="0" smtClean="0"/>
              <a:t> </a:t>
            </a:r>
            <a:r>
              <a:rPr lang="en-US" dirty="0" err="1" smtClean="0"/>
              <a:t>történik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2. </a:t>
            </a:r>
            <a:r>
              <a:rPr lang="en-US" b="1" dirty="0" err="1" smtClean="0"/>
              <a:t>belső</a:t>
            </a:r>
            <a:r>
              <a:rPr lang="en-US" b="1" dirty="0" smtClean="0"/>
              <a:t> (</a:t>
            </a:r>
            <a:r>
              <a:rPr lang="en-US" b="1" dirty="0" err="1" smtClean="0"/>
              <a:t>intrakoronalis</a:t>
            </a:r>
            <a:r>
              <a:rPr lang="en-US" b="1" dirty="0" smtClean="0"/>
              <a:t>) </a:t>
            </a:r>
            <a:r>
              <a:rPr lang="mr-IN" dirty="0" smtClean="0"/>
              <a:t>–</a:t>
            </a:r>
            <a:r>
              <a:rPr lang="en-US" dirty="0" smtClean="0"/>
              <a:t> fog </a:t>
            </a:r>
            <a:r>
              <a:rPr lang="en-US" dirty="0" err="1" smtClean="0"/>
              <a:t>szöveteinek</a:t>
            </a:r>
            <a:r>
              <a:rPr lang="en-US" dirty="0" smtClean="0"/>
              <a:t> </a:t>
            </a:r>
            <a:r>
              <a:rPr lang="en-US" dirty="0" err="1" smtClean="0"/>
              <a:t>részleges</a:t>
            </a:r>
            <a:r>
              <a:rPr lang="en-US" dirty="0" smtClean="0"/>
              <a:t> </a:t>
            </a:r>
            <a:r>
              <a:rPr lang="en-US" dirty="0" err="1" smtClean="0"/>
              <a:t>roncsolásval</a:t>
            </a:r>
            <a:r>
              <a:rPr lang="en-US" dirty="0" smtClean="0"/>
              <a:t>, </a:t>
            </a:r>
            <a:r>
              <a:rPr lang="en-US" dirty="0" err="1" smtClean="0"/>
              <a:t>üregalakítással</a:t>
            </a:r>
            <a:r>
              <a:rPr lang="en-US" dirty="0" smtClean="0"/>
              <a:t> </a:t>
            </a:r>
            <a:r>
              <a:rPr lang="en-US" dirty="0" err="1" smtClean="0"/>
              <a:t>vagy</a:t>
            </a:r>
            <a:r>
              <a:rPr lang="en-US" dirty="0" smtClean="0"/>
              <a:t> </a:t>
            </a:r>
            <a:r>
              <a:rPr lang="en-US" dirty="0" err="1" smtClean="0"/>
              <a:t>borítókoronához</a:t>
            </a:r>
            <a:r>
              <a:rPr lang="en-US" dirty="0" smtClean="0"/>
              <a:t> </a:t>
            </a:r>
            <a:r>
              <a:rPr lang="en-US" dirty="0" err="1" smtClean="0"/>
              <a:t>való</a:t>
            </a:r>
            <a:r>
              <a:rPr lang="en-US" dirty="0" smtClean="0"/>
              <a:t> </a:t>
            </a:r>
            <a:r>
              <a:rPr lang="en-US" dirty="0" err="1"/>
              <a:t>előkészítéssel</a:t>
            </a:r>
            <a:r>
              <a:rPr lang="en-US" dirty="0"/>
              <a:t> </a:t>
            </a:r>
            <a:r>
              <a:rPr lang="en-US" dirty="0" err="1"/>
              <a:t>történik</a:t>
            </a:r>
            <a:r>
              <a:rPr lang="en-US" dirty="0"/>
              <a:t>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276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dirty="0" smtClean="0"/>
              <a:t>4. </a:t>
            </a:r>
            <a:r>
              <a:rPr lang="en-US" b="1" dirty="0" err="1" smtClean="0"/>
              <a:t>Elkészítés</a:t>
            </a:r>
            <a:r>
              <a:rPr lang="en-US" b="1" dirty="0" smtClean="0"/>
              <a:t> </a:t>
            </a:r>
            <a:r>
              <a:rPr lang="en-US" b="1" dirty="0" err="1"/>
              <a:t>módja</a:t>
            </a:r>
            <a:r>
              <a:rPr lang="en-US" b="1" dirty="0"/>
              <a:t> </a:t>
            </a:r>
            <a:r>
              <a:rPr lang="en-US" b="1" dirty="0" err="1" smtClean="0"/>
              <a:t>szerint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- </a:t>
            </a:r>
            <a:r>
              <a:rPr lang="en-US" dirty="0" err="1" smtClean="0"/>
              <a:t>direkt</a:t>
            </a:r>
            <a:r>
              <a:rPr lang="en-US" dirty="0" smtClean="0"/>
              <a:t> </a:t>
            </a:r>
            <a:endParaRPr lang="hu-HU" dirty="0"/>
          </a:p>
          <a:p>
            <a:pPr marL="0" indent="0">
              <a:buNone/>
            </a:pPr>
            <a:r>
              <a:rPr lang="hu-HU" dirty="0" smtClean="0"/>
              <a:t>		</a:t>
            </a:r>
            <a:r>
              <a:rPr lang="en-US" dirty="0" smtClean="0"/>
              <a:t> </a:t>
            </a:r>
            <a:r>
              <a:rPr lang="en-US" dirty="0" err="1" smtClean="0"/>
              <a:t>fogorvos</a:t>
            </a:r>
            <a:r>
              <a:rPr lang="en-US" dirty="0" smtClean="0"/>
              <a:t> </a:t>
            </a:r>
            <a:r>
              <a:rPr lang="en-US" dirty="0" err="1" smtClean="0"/>
              <a:t>készíti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</a:t>
            </a:r>
            <a:r>
              <a:rPr lang="en-US" dirty="0" err="1" smtClean="0"/>
              <a:t>indirekt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hu-HU" dirty="0"/>
              <a:t>	</a:t>
            </a:r>
            <a:r>
              <a:rPr lang="en-US" dirty="0" smtClean="0"/>
              <a:t> </a:t>
            </a:r>
            <a:r>
              <a:rPr lang="en-US" dirty="0" err="1" smtClean="0"/>
              <a:t>technikus</a:t>
            </a:r>
            <a:r>
              <a:rPr lang="en-US" dirty="0" smtClean="0"/>
              <a:t> </a:t>
            </a:r>
            <a:r>
              <a:rPr lang="en-US" dirty="0" err="1" smtClean="0"/>
              <a:t>készíti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543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Ideiglenes</a:t>
            </a:r>
            <a:r>
              <a:rPr lang="en-US" dirty="0" smtClean="0"/>
              <a:t> </a:t>
            </a:r>
            <a:r>
              <a:rPr lang="en-US" dirty="0" err="1" smtClean="0"/>
              <a:t>parodontális</a:t>
            </a:r>
            <a:r>
              <a:rPr lang="en-US" dirty="0" smtClean="0"/>
              <a:t> </a:t>
            </a:r>
            <a:r>
              <a:rPr lang="en-US" dirty="0" err="1" smtClean="0"/>
              <a:t>sínek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Parodontális</a:t>
            </a:r>
            <a:r>
              <a:rPr lang="en-US" dirty="0" smtClean="0"/>
              <a:t> </a:t>
            </a:r>
            <a:r>
              <a:rPr lang="en-US" dirty="0" err="1" smtClean="0"/>
              <a:t>terápia</a:t>
            </a:r>
            <a:r>
              <a:rPr lang="en-US" dirty="0" smtClean="0"/>
              <a:t> </a:t>
            </a:r>
            <a:r>
              <a:rPr lang="en-US" dirty="0" err="1" smtClean="0"/>
              <a:t>idejére</a:t>
            </a:r>
            <a:r>
              <a:rPr lang="en-US" dirty="0" smtClean="0"/>
              <a:t> </a:t>
            </a:r>
            <a:r>
              <a:rPr lang="en-US" dirty="0" err="1" smtClean="0"/>
              <a:t>készülnek</a:t>
            </a:r>
            <a:endParaRPr lang="en-US" dirty="0" smtClean="0"/>
          </a:p>
          <a:p>
            <a:r>
              <a:rPr lang="en-US" dirty="0" err="1" smtClean="0"/>
              <a:t>Eltávolítása</a:t>
            </a:r>
            <a:r>
              <a:rPr lang="en-US" dirty="0" smtClean="0"/>
              <a:t> a fog </a:t>
            </a:r>
            <a:r>
              <a:rPr lang="en-US" dirty="0" err="1" smtClean="0"/>
              <a:t>szöveteinek</a:t>
            </a:r>
            <a:r>
              <a:rPr lang="en-US" dirty="0" smtClean="0"/>
              <a:t> </a:t>
            </a:r>
            <a:r>
              <a:rPr lang="en-US" dirty="0" err="1" smtClean="0"/>
              <a:t>roncsolása</a:t>
            </a:r>
            <a:r>
              <a:rPr lang="en-US" dirty="0" smtClean="0"/>
              <a:t> </a:t>
            </a:r>
            <a:r>
              <a:rPr lang="en-US" dirty="0" err="1" smtClean="0"/>
              <a:t>nélkül</a:t>
            </a:r>
            <a:r>
              <a:rPr lang="en-US" dirty="0" smtClean="0"/>
              <a:t> </a:t>
            </a:r>
            <a:r>
              <a:rPr lang="en-US" dirty="0" err="1" smtClean="0"/>
              <a:t>történhessen</a:t>
            </a:r>
            <a:endParaRPr lang="en-US" dirty="0" smtClean="0"/>
          </a:p>
          <a:p>
            <a:r>
              <a:rPr lang="en-US" dirty="0" err="1" smtClean="0"/>
              <a:t>Erre</a:t>
            </a:r>
            <a:r>
              <a:rPr lang="en-US" dirty="0" smtClean="0"/>
              <a:t> a </a:t>
            </a:r>
            <a:r>
              <a:rPr lang="en-US" dirty="0" err="1" smtClean="0"/>
              <a:t>célra</a:t>
            </a:r>
            <a:r>
              <a:rPr lang="en-US" dirty="0" smtClean="0"/>
              <a:t> </a:t>
            </a:r>
            <a:r>
              <a:rPr lang="en-US" dirty="0" err="1" smtClean="0"/>
              <a:t>kompozit</a:t>
            </a:r>
            <a:r>
              <a:rPr lang="en-US" dirty="0" smtClean="0"/>
              <a:t> </a:t>
            </a:r>
            <a:r>
              <a:rPr lang="en-US" dirty="0" err="1" smtClean="0"/>
              <a:t>vagy</a:t>
            </a:r>
            <a:r>
              <a:rPr lang="en-US" dirty="0" smtClean="0"/>
              <a:t> </a:t>
            </a:r>
            <a:r>
              <a:rPr lang="en-US" dirty="0" err="1" smtClean="0"/>
              <a:t>extrakoronális</a:t>
            </a:r>
            <a:r>
              <a:rPr lang="en-US" dirty="0" smtClean="0"/>
              <a:t> </a:t>
            </a:r>
            <a:r>
              <a:rPr lang="en-US" dirty="0" err="1" smtClean="0"/>
              <a:t>elhorgonyzású</a:t>
            </a:r>
            <a:r>
              <a:rPr lang="en-US" dirty="0" smtClean="0"/>
              <a:t>, </a:t>
            </a:r>
            <a:r>
              <a:rPr lang="en-US" dirty="0" err="1" smtClean="0"/>
              <a:t>szálerősítésű</a:t>
            </a:r>
            <a:r>
              <a:rPr lang="en-US" dirty="0" smtClean="0"/>
              <a:t> </a:t>
            </a:r>
            <a:r>
              <a:rPr lang="en-US" dirty="0" err="1" smtClean="0"/>
              <a:t>kompozitot</a:t>
            </a:r>
            <a:r>
              <a:rPr lang="en-US" dirty="0" smtClean="0"/>
              <a:t> </a:t>
            </a:r>
            <a:r>
              <a:rPr lang="en-US" dirty="0" err="1" smtClean="0"/>
              <a:t>alkalmaznak</a:t>
            </a:r>
            <a:endParaRPr lang="en-US" dirty="0"/>
          </a:p>
        </p:txBody>
      </p:sp>
      <p:pic>
        <p:nvPicPr>
          <p:cNvPr id="4" name="Picture 3" descr="IMG_22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351" y="4411177"/>
            <a:ext cx="3479649" cy="244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395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471</Words>
  <Application>Microsoft Macintosh PowerPoint</Application>
  <PresentationFormat>On-screen Show (4:3)</PresentationFormat>
  <Paragraphs>80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Parodontalis sín</vt:lpstr>
      <vt:lpstr>Parodontalis sín</vt:lpstr>
      <vt:lpstr>A sínezés lehetőséget biztosít:</vt:lpstr>
      <vt:lpstr>Parodontalis sínek felosztása</vt:lpstr>
      <vt:lpstr>1. Tervezett kihordási idő szerint</vt:lpstr>
      <vt:lpstr>PowerPoint Presentation</vt:lpstr>
      <vt:lpstr>3. Elhorgonyzás szerint:</vt:lpstr>
      <vt:lpstr>4. Elkészítés módja szerint</vt:lpstr>
      <vt:lpstr>Ideiglenes parodontális sínek</vt:lpstr>
      <vt:lpstr>PowerPoint Presentation</vt:lpstr>
      <vt:lpstr>PowerPoint Presentation</vt:lpstr>
      <vt:lpstr>PowerPoint Presentation</vt:lpstr>
      <vt:lpstr>Kompozitsín</vt:lpstr>
      <vt:lpstr>PowerPoint Presentation</vt:lpstr>
      <vt:lpstr>Szemipermanens parodontalis sínek</vt:lpstr>
      <vt:lpstr>Intrakoronális kompozitsín készítése</vt:lpstr>
      <vt:lpstr>Intrakoronális kompozitsín készítése</vt:lpstr>
      <vt:lpstr>Intrakoronális kompozitsín készítése</vt:lpstr>
      <vt:lpstr>Intrakoronális fémerősítésű kompozitsín készítése</vt:lpstr>
      <vt:lpstr>Intrakoronális fémerősítésű kompozitsín készítése</vt:lpstr>
      <vt:lpstr>Intrakoronális fémerősítésű kompozitsín készítése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Parodontalis sín</dc:title>
  <dc:creator>Microsoft Office User</dc:creator>
  <cp:lastModifiedBy>Gábor Ackermann</cp:lastModifiedBy>
  <cp:revision>29</cp:revision>
  <dcterms:created xsi:type="dcterms:W3CDTF">2020-03-30T09:18:43Z</dcterms:created>
  <dcterms:modified xsi:type="dcterms:W3CDTF">2020-03-31T17:21:51Z</dcterms:modified>
</cp:coreProperties>
</file>