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81" r:id="rId3"/>
    <p:sldId id="282" r:id="rId4"/>
    <p:sldId id="283" r:id="rId5"/>
    <p:sldId id="296" r:id="rId6"/>
    <p:sldId id="284" r:id="rId7"/>
    <p:sldId id="297" r:id="rId8"/>
    <p:sldId id="285" r:id="rId9"/>
    <p:sldId id="286" r:id="rId10"/>
    <p:sldId id="298" r:id="rId11"/>
    <p:sldId id="287" r:id="rId12"/>
    <p:sldId id="299" r:id="rId13"/>
    <p:sldId id="300" r:id="rId14"/>
    <p:sldId id="288" r:id="rId15"/>
    <p:sldId id="289" r:id="rId16"/>
    <p:sldId id="290" r:id="rId17"/>
    <p:sldId id="291" r:id="rId18"/>
    <p:sldId id="293" r:id="rId19"/>
    <p:sldId id="292" r:id="rId20"/>
    <p:sldId id="301" r:id="rId21"/>
    <p:sldId id="302" r:id="rId22"/>
    <p:sldId id="303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/>
    <p:restoredTop sz="95345"/>
  </p:normalViewPr>
  <p:slideViewPr>
    <p:cSldViewPr snapToGrid="0" snapToObjects="1">
      <p:cViewPr varScale="1">
        <p:scale>
          <a:sx n="86" d="100"/>
          <a:sy n="86" d="100"/>
        </p:scale>
        <p:origin x="2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24382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4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2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9482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64026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0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8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493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489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108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4BF44D-DEA4-4FFF-A6B2-43C18A6D3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3" b="4981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6CFE1F1-943D-974E-888E-3349BEB8B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hu-HU" dirty="0" err="1"/>
              <a:t>SzájhigiÉnÉs</a:t>
            </a:r>
            <a:r>
              <a:rPr lang="hu-HU" dirty="0"/>
              <a:t> Indexek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B1F667C-2935-2F4E-8504-EB9E9DEC3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435196"/>
            <a:ext cx="2169459" cy="588612"/>
          </a:xfrm>
        </p:spPr>
        <p:txBody>
          <a:bodyPr>
            <a:normAutofit fontScale="92500"/>
          </a:bodyPr>
          <a:lstStyle/>
          <a:p>
            <a:r>
              <a:rPr lang="hu-HU" dirty="0">
                <a:solidFill>
                  <a:srgbClr val="191B0E"/>
                </a:solidFill>
              </a:rPr>
              <a:t>Szabados Tímea</a:t>
            </a:r>
          </a:p>
        </p:txBody>
      </p:sp>
    </p:spTree>
    <p:extLst>
      <p:ext uri="{BB962C8B-B14F-4D97-AF65-F5344CB8AC3E}">
        <p14:creationId xmlns:p14="http://schemas.microsoft.com/office/powerpoint/2010/main" val="295459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65E1B8-3713-1446-B715-A9328C56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3197"/>
          </a:xfrm>
        </p:spPr>
        <p:txBody>
          <a:bodyPr/>
          <a:lstStyle/>
          <a:p>
            <a:r>
              <a:rPr lang="hu-HU" b="1" dirty="0" err="1"/>
              <a:t>Parodontológiában</a:t>
            </a:r>
            <a:r>
              <a:rPr lang="hu-HU" b="1" dirty="0"/>
              <a:t> használatos indexek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8CA4600-DBD6-CD44-B039-CEAB89E72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753849"/>
            <a:ext cx="9601200" cy="4571999"/>
          </a:xfrm>
        </p:spPr>
        <p:txBody>
          <a:bodyPr>
            <a:noAutofit/>
          </a:bodyPr>
          <a:lstStyle/>
          <a:p>
            <a:r>
              <a:rPr lang="hu-HU" sz="2400" dirty="0"/>
              <a:t>Megkülönböztetünk </a:t>
            </a:r>
            <a:r>
              <a:rPr lang="hu-HU" sz="2400" b="1" dirty="0" err="1">
                <a:solidFill>
                  <a:srgbClr val="002060"/>
                </a:solidFill>
              </a:rPr>
              <a:t>gingivális</a:t>
            </a:r>
            <a:r>
              <a:rPr lang="hu-HU" sz="2400" b="1" dirty="0">
                <a:solidFill>
                  <a:srgbClr val="002060"/>
                </a:solidFill>
              </a:rPr>
              <a:t>, </a:t>
            </a:r>
            <a:r>
              <a:rPr lang="hu-HU" sz="2400" b="1" dirty="0" err="1">
                <a:solidFill>
                  <a:srgbClr val="002060"/>
                </a:solidFill>
              </a:rPr>
              <a:t>parodontális</a:t>
            </a:r>
            <a:r>
              <a:rPr lang="hu-HU" sz="2400" b="1" dirty="0">
                <a:solidFill>
                  <a:srgbClr val="002060"/>
                </a:solidFill>
              </a:rPr>
              <a:t> és a </a:t>
            </a:r>
            <a:r>
              <a:rPr lang="hu-HU" sz="2400" b="1" dirty="0" err="1">
                <a:solidFill>
                  <a:srgbClr val="002060"/>
                </a:solidFill>
              </a:rPr>
              <a:t>parodontális</a:t>
            </a:r>
            <a:r>
              <a:rPr lang="hu-HU" sz="2400" b="1" dirty="0">
                <a:solidFill>
                  <a:srgbClr val="002060"/>
                </a:solidFill>
              </a:rPr>
              <a:t> kezelés szükségességét (</a:t>
            </a:r>
            <a:r>
              <a:rPr lang="hu-HU" sz="2400" b="1" dirty="0" err="1">
                <a:solidFill>
                  <a:srgbClr val="002060"/>
                </a:solidFill>
              </a:rPr>
              <a:t>treatment</a:t>
            </a:r>
            <a:r>
              <a:rPr lang="hu-HU" sz="2400" b="1" dirty="0">
                <a:solidFill>
                  <a:srgbClr val="002060"/>
                </a:solidFill>
              </a:rPr>
              <a:t> </a:t>
            </a:r>
            <a:r>
              <a:rPr lang="hu-HU" sz="2400" b="1" dirty="0" err="1">
                <a:solidFill>
                  <a:srgbClr val="002060"/>
                </a:solidFill>
              </a:rPr>
              <a:t>needs</a:t>
            </a:r>
            <a:r>
              <a:rPr lang="hu-HU" sz="2400" b="1" dirty="0">
                <a:solidFill>
                  <a:srgbClr val="002060"/>
                </a:solidFill>
              </a:rPr>
              <a:t>) </a:t>
            </a:r>
            <a:r>
              <a:rPr lang="hu-HU" sz="2400" dirty="0"/>
              <a:t>vizsgáló indexeket.</a:t>
            </a:r>
          </a:p>
          <a:p>
            <a:r>
              <a:rPr lang="hu-HU" sz="2400" dirty="0"/>
              <a:t>A </a:t>
            </a:r>
            <a:r>
              <a:rPr lang="hu-HU" sz="2400" i="1" dirty="0" err="1"/>
              <a:t>gingivális</a:t>
            </a:r>
            <a:r>
              <a:rPr lang="hu-HU" sz="2400" i="1" dirty="0"/>
              <a:t> indexek</a:t>
            </a:r>
            <a:r>
              <a:rPr lang="hu-HU" sz="2400" dirty="0"/>
              <a:t> csupán az ínyszél aktuális állapotáról adnak felvilágosítást. Ezen belül ismerünk </a:t>
            </a:r>
            <a:r>
              <a:rPr lang="hu-HU" sz="2400" i="1" dirty="0" err="1"/>
              <a:t>gingivitis</a:t>
            </a:r>
            <a:r>
              <a:rPr lang="hu-HU" sz="2400" i="1" dirty="0"/>
              <a:t> indexeket és ínyrecessziós indexeket</a:t>
            </a:r>
            <a:r>
              <a:rPr lang="hu-HU" sz="2400" dirty="0"/>
              <a:t>.</a:t>
            </a:r>
          </a:p>
          <a:p>
            <a:r>
              <a:rPr lang="hu-HU" sz="2400" dirty="0"/>
              <a:t> A </a:t>
            </a:r>
            <a:r>
              <a:rPr lang="hu-HU" sz="2400" i="1" dirty="0" err="1"/>
              <a:t>parodontális</a:t>
            </a:r>
            <a:r>
              <a:rPr lang="hu-HU" sz="2400" i="1" dirty="0"/>
              <a:t> indexek</a:t>
            </a:r>
            <a:r>
              <a:rPr lang="hu-HU" sz="2400" dirty="0"/>
              <a:t> bizonyos szempontok szerint mérik a fogágyban aktuálisan zajló gyulladás fokát és a szövetpusztulás mértékét. Ezeket nevezhetjük irreverzíbilis indexeknek is, mivel a fogágy irreverzíbilis károsodását is mérik.</a:t>
            </a:r>
          </a:p>
          <a:p>
            <a:r>
              <a:rPr lang="hu-HU" sz="2400" dirty="0"/>
              <a:t>A </a:t>
            </a:r>
            <a:r>
              <a:rPr lang="hu-HU" sz="2400" i="1" dirty="0"/>
              <a:t>kezelés szükségességét értékelő indexek</a:t>
            </a:r>
            <a:r>
              <a:rPr lang="hu-HU" sz="2400" dirty="0"/>
              <a:t> pedig azt a célt szolgálják, hogy egy adott populációból kiszűrjük azokat az egyéneket, akik már speciális </a:t>
            </a:r>
            <a:r>
              <a:rPr lang="hu-HU" sz="2400" dirty="0" err="1"/>
              <a:t>parodontális</a:t>
            </a:r>
            <a:r>
              <a:rPr lang="hu-HU" sz="2400" dirty="0"/>
              <a:t> kezelésre szorulnak.</a:t>
            </a:r>
          </a:p>
        </p:txBody>
      </p:sp>
    </p:spTree>
    <p:extLst>
      <p:ext uri="{BB962C8B-B14F-4D97-AF65-F5344CB8AC3E}">
        <p14:creationId xmlns:p14="http://schemas.microsoft.com/office/powerpoint/2010/main" val="32271801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arodontológiában használatos indexek"/>
          <p:cNvSpPr txBox="1">
            <a:spLocks noGrp="1"/>
          </p:cNvSpPr>
          <p:nvPr>
            <p:ph type="title"/>
          </p:nvPr>
        </p:nvSpPr>
        <p:spPr>
          <a:xfrm>
            <a:off x="1049311" y="26789"/>
            <a:ext cx="10508105" cy="17120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dirty="0"/>
              <a:t>1. </a:t>
            </a:r>
            <a:r>
              <a:rPr lang="hu-HU" dirty="0" err="1"/>
              <a:t>Gingivális</a:t>
            </a:r>
            <a:r>
              <a:rPr lang="hu-HU" dirty="0"/>
              <a:t> index</a:t>
            </a:r>
            <a:br>
              <a:rPr lang="hu-HU" dirty="0"/>
            </a:br>
            <a:r>
              <a:rPr lang="hu-HU" dirty="0"/>
              <a:t>	LÖE-SILNESS-féle Ínyvérzési index</a:t>
            </a:r>
            <a:br>
              <a:rPr lang="hu-HU" dirty="0"/>
            </a:br>
            <a:r>
              <a:rPr lang="hu-HU" dirty="0"/>
              <a:t>	/</a:t>
            </a:r>
            <a:r>
              <a:rPr lang="hu-HU" dirty="0" err="1"/>
              <a:t>plakkfestés</a:t>
            </a:r>
            <a:r>
              <a:rPr lang="hu-HU" dirty="0"/>
              <a:t> nélküli/</a:t>
            </a:r>
            <a:br>
              <a:rPr lang="hu-HU" dirty="0"/>
            </a:br>
            <a:endParaRPr dirty="0"/>
          </a:p>
        </p:txBody>
      </p:sp>
      <p:sp>
        <p:nvSpPr>
          <p:cNvPr id="171" name="LÖE-SILNESS-féle gingivális index (Ínyvérzési index)/plakkfestés nélküli/…"/>
          <p:cNvSpPr txBox="1">
            <a:spLocks noGrp="1"/>
          </p:cNvSpPr>
          <p:nvPr>
            <p:ph type="body" idx="1"/>
          </p:nvPr>
        </p:nvSpPr>
        <p:spPr>
          <a:xfrm>
            <a:off x="1049311" y="1843790"/>
            <a:ext cx="10702978" cy="501421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321457" indent="0" algn="just" defTabSz="321457">
              <a:spcBef>
                <a:spcPts val="0"/>
              </a:spcBef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 dirty="0"/>
          </a:p>
          <a:p>
            <a:pPr marL="0" marR="321457" indent="0" algn="just" defTabSz="321457">
              <a:lnSpc>
                <a:spcPct val="170000"/>
              </a:lnSpc>
              <a:spcBef>
                <a:spcPts val="0"/>
              </a:spcBef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Az ínyszél színe, a szövetek konzisztenciája és az ínyszél vérzékenysége alapján értékeli az íny állapotát.</a:t>
            </a:r>
          </a:p>
          <a:p>
            <a:pPr marL="0" marR="321457" indent="0" algn="just" defTabSz="321457">
              <a:lnSpc>
                <a:spcPct val="170000"/>
              </a:lnSpc>
              <a:spcBef>
                <a:spcPts val="0"/>
              </a:spcBef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b="1" dirty="0"/>
              <a:t>Minden fog négy felszínén</a:t>
            </a:r>
            <a:r>
              <a:rPr sz="3200" dirty="0"/>
              <a:t> – vestibularisan, oralisan, mesialisan és distalisan – vizsgáljuk az íny állapotát.</a:t>
            </a:r>
          </a:p>
          <a:p>
            <a:pPr marL="0" marR="321457" indent="0" algn="just" defTabSz="321457">
              <a:lnSpc>
                <a:spcPct val="170000"/>
              </a:lnSpc>
              <a:spcBef>
                <a:spcPts val="0"/>
              </a:spcBef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A négy érték átlagából kapjuk az adott fogra jellemző indexértéket, és ezek számtani átlaga adja a gingivális indexet.</a:t>
            </a:r>
          </a:p>
          <a:p>
            <a:pPr marL="0" marR="321457" indent="0" algn="just" defTabSz="321457">
              <a:lnSpc>
                <a:spcPct val="170000"/>
              </a:lnSpc>
              <a:spcBef>
                <a:spcPts val="0"/>
              </a:spcBef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200" dirty="0"/>
          </a:p>
          <a:p>
            <a:pPr marL="0" marR="321457" indent="0" algn="just" defTabSz="321457">
              <a:lnSpc>
                <a:spcPct val="170000"/>
              </a:lnSpc>
              <a:spcBef>
                <a:spcPts val="0"/>
              </a:spcBef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Értékek:</a:t>
            </a:r>
          </a:p>
          <a:p>
            <a:pPr marL="0" marR="321457" indent="0" algn="just" defTabSz="321457">
              <a:lnSpc>
                <a:spcPct val="170000"/>
              </a:lnSpc>
              <a:spcBef>
                <a:spcPts val="0"/>
              </a:spcBef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0 – Az íny ép. gyulladásos jel nincs, színeltérés nincs, vérzés nincs</a:t>
            </a:r>
          </a:p>
          <a:p>
            <a:pPr marL="0" marR="321457" indent="0" algn="just" defTabSz="321457">
              <a:lnSpc>
                <a:spcPct val="170000"/>
              </a:lnSpc>
              <a:spcBef>
                <a:spcPts val="0"/>
              </a:spcBef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1 – Enyhe gyulladás, kisfokú színváltozás, enyhe oedéma, vérzés nincs</a:t>
            </a:r>
          </a:p>
          <a:p>
            <a:pPr marL="0" marR="321457" indent="0" algn="just" defTabSz="321457">
              <a:lnSpc>
                <a:spcPct val="170000"/>
              </a:lnSpc>
              <a:spcBef>
                <a:spcPts val="0"/>
              </a:spcBef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2 – Közepes gyulladás, erythema, duzzanat, szondázásra vérzés</a:t>
            </a:r>
          </a:p>
          <a:p>
            <a:pPr marL="0" marR="321457" indent="0" algn="just" defTabSz="321457">
              <a:lnSpc>
                <a:spcPct val="170000"/>
              </a:lnSpc>
              <a:spcBef>
                <a:spcPts val="0"/>
              </a:spcBef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3 – Súlyos gyulladás, sötétvörös íny, nagyfokú oedema, spontán vérzés, ulceratio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79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02C11D-244D-9B4B-851D-B3797628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49" y="314793"/>
            <a:ext cx="10912839" cy="1469037"/>
          </a:xfrm>
        </p:spPr>
        <p:txBody>
          <a:bodyPr>
            <a:normAutofit/>
          </a:bodyPr>
          <a:lstStyle/>
          <a:p>
            <a:r>
              <a:rPr lang="hu-HU" b="1" i="1" dirty="0" err="1"/>
              <a:t>Bleeding</a:t>
            </a:r>
            <a:r>
              <a:rPr lang="hu-HU" b="1" i="1" dirty="0"/>
              <a:t> </a:t>
            </a:r>
            <a:r>
              <a:rPr lang="hu-HU" b="1" i="1" dirty="0" err="1"/>
              <a:t>on</a:t>
            </a:r>
            <a:r>
              <a:rPr lang="hu-HU" b="1" i="1" dirty="0"/>
              <a:t> </a:t>
            </a:r>
            <a:r>
              <a:rPr lang="hu-HU" b="1" i="1" dirty="0" err="1"/>
              <a:t>probing</a:t>
            </a:r>
            <a:r>
              <a:rPr lang="hu-HU" b="1" i="1" dirty="0"/>
              <a:t>, BOP (</a:t>
            </a:r>
            <a:r>
              <a:rPr lang="hu-HU" b="1" i="1" dirty="0" err="1"/>
              <a:t>Ainamo</a:t>
            </a:r>
            <a:r>
              <a:rPr lang="hu-HU" b="1" i="1" dirty="0"/>
              <a:t> és </a:t>
            </a:r>
            <a:r>
              <a:rPr lang="hu-HU" b="1" i="1" dirty="0" err="1"/>
              <a:t>Bay</a:t>
            </a:r>
            <a:r>
              <a:rPr lang="hu-HU" b="1" i="1" dirty="0"/>
              <a:t>, 1975)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BECCF1-621C-7447-BEEF-3756ECFEC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49" y="1783830"/>
            <a:ext cx="11352551" cy="4871802"/>
          </a:xfrm>
        </p:spPr>
        <p:txBody>
          <a:bodyPr/>
          <a:lstStyle/>
          <a:p>
            <a:r>
              <a:rPr lang="hu-HU" dirty="0"/>
              <a:t>Lényegében a GI-index 2-es értékét véve alapul, </a:t>
            </a:r>
          </a:p>
          <a:p>
            <a:r>
              <a:rPr lang="hu-HU" dirty="0"/>
              <a:t>minden fog négy felszínén, a </a:t>
            </a:r>
            <a:r>
              <a:rPr lang="hu-HU" dirty="0" err="1"/>
              <a:t>buccalis</a:t>
            </a:r>
            <a:r>
              <a:rPr lang="hu-HU" dirty="0"/>
              <a:t>, </a:t>
            </a:r>
            <a:r>
              <a:rPr lang="hu-HU" dirty="0" err="1"/>
              <a:t>lingualis</a:t>
            </a:r>
            <a:r>
              <a:rPr lang="hu-HU" dirty="0"/>
              <a:t> és két </a:t>
            </a:r>
            <a:r>
              <a:rPr lang="hu-HU" dirty="0" err="1"/>
              <a:t>approximális</a:t>
            </a:r>
            <a:r>
              <a:rPr lang="hu-HU" dirty="0"/>
              <a:t> felszínén vizsgáljuk, hogy a </a:t>
            </a:r>
            <a:r>
              <a:rPr lang="hu-HU" b="1" dirty="0" err="1"/>
              <a:t>sulcus</a:t>
            </a:r>
            <a:r>
              <a:rPr lang="hu-HU" b="1" dirty="0"/>
              <a:t> gyenge szondázása után vérzés váltható-e ki, vagy sem. </a:t>
            </a:r>
          </a:p>
          <a:p>
            <a:r>
              <a:rPr lang="hu-HU" dirty="0"/>
              <a:t>Az ínygyulladás súlyosságát a vérző felszínek összes felszínhez viszonyított százalékos arányában fejezzük ki. </a:t>
            </a:r>
          </a:p>
          <a:p>
            <a:r>
              <a:rPr lang="hu-HU" dirty="0"/>
              <a:t>Mivel 28 fog négy-négy felszínét kell vizsgálnunk, az index felvétele időigényes, és nagy populációvizsgálatokban kevésbé használjuk. </a:t>
            </a:r>
          </a:p>
          <a:p>
            <a:r>
              <a:rPr lang="hu-HU" dirty="0"/>
              <a:t>A klinikai gyakorlatban azonban az egyik leggyakrabban alkalmazott </a:t>
            </a:r>
            <a:r>
              <a:rPr lang="hu-HU" dirty="0" err="1"/>
              <a:t>gingivitis</a:t>
            </a:r>
            <a:r>
              <a:rPr lang="hu-HU" dirty="0"/>
              <a:t>- index.</a:t>
            </a:r>
          </a:p>
          <a:p>
            <a:r>
              <a:rPr lang="hu-HU" dirty="0"/>
              <a:t> Az index objektíven értékeli a vérző </a:t>
            </a:r>
            <a:r>
              <a:rPr lang="hu-HU" dirty="0" err="1"/>
              <a:t>gingivális</a:t>
            </a:r>
            <a:r>
              <a:rPr lang="hu-HU" dirty="0"/>
              <a:t> egységek arányát. </a:t>
            </a:r>
          </a:p>
          <a:p>
            <a:r>
              <a:rPr lang="hu-HU" dirty="0"/>
              <a:t>A vizsgálat eredménye azonban az íny állapotán túl a szondázási technikától, a szondázási erőtől és az alkalmazott </a:t>
            </a:r>
            <a:r>
              <a:rPr lang="hu-HU" dirty="0" err="1"/>
              <a:t>parodontális</a:t>
            </a:r>
            <a:r>
              <a:rPr lang="hu-HU" dirty="0"/>
              <a:t> szonda minőségétől is függ </a:t>
            </a:r>
          </a:p>
        </p:txBody>
      </p:sp>
    </p:spTree>
    <p:extLst>
      <p:ext uri="{BB962C8B-B14F-4D97-AF65-F5344CB8AC3E}">
        <p14:creationId xmlns:p14="http://schemas.microsoft.com/office/powerpoint/2010/main" val="34786260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BF8355-595C-5946-B0AE-16BE3A31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</a:t>
            </a:r>
            <a:r>
              <a:rPr lang="hu-HU" b="1" dirty="0" err="1"/>
              <a:t>Parodontális</a:t>
            </a:r>
            <a:r>
              <a:rPr lang="hu-HU" b="1" dirty="0"/>
              <a:t> indexek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4F6BB69-2FEE-B946-9F0F-21DF8EFE4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828800"/>
            <a:ext cx="9601200" cy="45270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A </a:t>
            </a:r>
            <a:r>
              <a:rPr lang="hu-HU" dirty="0" err="1"/>
              <a:t>parodontális</a:t>
            </a:r>
            <a:r>
              <a:rPr lang="hu-HU" dirty="0"/>
              <a:t> indexek a leíró </a:t>
            </a:r>
            <a:r>
              <a:rPr lang="hu-HU" dirty="0" err="1"/>
              <a:t>parodontális</a:t>
            </a:r>
            <a:r>
              <a:rPr lang="hu-HU" dirty="0"/>
              <a:t> epidemiológiai vizsgálatok hőskorában, az 50-es és 60-as években születtek. </a:t>
            </a:r>
          </a:p>
          <a:p>
            <a:pPr>
              <a:lnSpc>
                <a:spcPct val="150000"/>
              </a:lnSpc>
            </a:pPr>
            <a:r>
              <a:rPr lang="hu-HU" dirty="0"/>
              <a:t>Az indexeknek ma már inkább csak történeti jelentőségük van, mert nincs egyetlen olyan </a:t>
            </a:r>
            <a:r>
              <a:rPr lang="hu-HU" dirty="0" err="1"/>
              <a:t>parodontális</a:t>
            </a:r>
            <a:r>
              <a:rPr lang="hu-HU" dirty="0"/>
              <a:t> index sem, amely képes lenne egyszerre leírni a gyulladás súlyosságát, a folyamat aktivitását és a szövetpusztulás mértékét. </a:t>
            </a:r>
          </a:p>
          <a:p>
            <a:pPr>
              <a:lnSpc>
                <a:spcPct val="150000"/>
              </a:lnSpc>
            </a:pPr>
            <a:r>
              <a:rPr lang="hu-HU" dirty="0"/>
              <a:t>Ma a destruktív </a:t>
            </a:r>
            <a:r>
              <a:rPr lang="hu-HU" dirty="0" err="1"/>
              <a:t>parodontitis</a:t>
            </a:r>
            <a:r>
              <a:rPr lang="hu-HU" dirty="0"/>
              <a:t> súlyossági fokát a tasakmélység és tapadásveszteség pontos, milliméterekben megadott mérésével regisztráljuk.</a:t>
            </a:r>
          </a:p>
        </p:txBody>
      </p:sp>
    </p:spTree>
    <p:extLst>
      <p:ext uri="{BB962C8B-B14F-4D97-AF65-F5344CB8AC3E}">
        <p14:creationId xmlns:p14="http://schemas.microsoft.com/office/powerpoint/2010/main" val="82479323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ussell – PERIODONTAL INDEX (PI)"/>
          <p:cNvSpPr txBox="1">
            <a:spLocks noGrp="1"/>
          </p:cNvSpPr>
          <p:nvPr>
            <p:ph type="title"/>
          </p:nvPr>
        </p:nvSpPr>
        <p:spPr>
          <a:xfrm>
            <a:off x="1034320" y="383977"/>
            <a:ext cx="10118361" cy="10001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R="457200" algn="just" defTabSz="457200">
              <a:defRPr sz="4800" b="1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Russell – PERIODONTAL INDEX (PI)</a:t>
            </a:r>
          </a:p>
        </p:txBody>
      </p:sp>
      <p:sp>
        <p:nvSpPr>
          <p:cNvPr id="174" name="Minden fog körül négy helyen vizsgálja az íny és a fogágy állapotát.…"/>
          <p:cNvSpPr txBox="1">
            <a:spLocks noGrp="1"/>
          </p:cNvSpPr>
          <p:nvPr>
            <p:ph type="body" idx="1"/>
          </p:nvPr>
        </p:nvSpPr>
        <p:spPr>
          <a:xfrm>
            <a:off x="1034320" y="1187648"/>
            <a:ext cx="10867869" cy="56614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Minden fog </a:t>
            </a:r>
            <a:r>
              <a:rPr sz="2400" dirty="0" err="1"/>
              <a:t>körül</a:t>
            </a:r>
            <a:r>
              <a:rPr sz="2400" dirty="0"/>
              <a:t> </a:t>
            </a:r>
            <a:r>
              <a:rPr sz="2400" dirty="0" err="1"/>
              <a:t>négy</a:t>
            </a:r>
            <a:r>
              <a:rPr sz="2400" dirty="0"/>
              <a:t> </a:t>
            </a:r>
            <a:r>
              <a:rPr sz="2400" dirty="0" err="1"/>
              <a:t>helyen</a:t>
            </a:r>
            <a:r>
              <a:rPr sz="2400" dirty="0"/>
              <a:t> </a:t>
            </a:r>
            <a:r>
              <a:rPr sz="2400" dirty="0" err="1"/>
              <a:t>vizsgálja</a:t>
            </a:r>
            <a:r>
              <a:rPr sz="2400" dirty="0"/>
              <a:t> </a:t>
            </a:r>
            <a:r>
              <a:rPr sz="2400" dirty="0" err="1"/>
              <a:t>az</a:t>
            </a:r>
            <a:r>
              <a:rPr sz="2400" dirty="0"/>
              <a:t> </a:t>
            </a:r>
            <a:r>
              <a:rPr sz="2400" dirty="0" err="1"/>
              <a:t>íny</a:t>
            </a:r>
            <a:r>
              <a:rPr sz="2400" dirty="0"/>
              <a:t> </a:t>
            </a:r>
            <a:r>
              <a:rPr sz="2400" dirty="0" err="1"/>
              <a:t>és</a:t>
            </a:r>
            <a:r>
              <a:rPr sz="2400" dirty="0"/>
              <a:t> a </a:t>
            </a:r>
            <a:r>
              <a:rPr sz="2400" dirty="0" err="1"/>
              <a:t>fogágy</a:t>
            </a:r>
            <a:r>
              <a:rPr sz="2400" dirty="0"/>
              <a:t> </a:t>
            </a:r>
            <a:r>
              <a:rPr sz="2400" dirty="0" err="1"/>
              <a:t>állapotát</a:t>
            </a:r>
            <a:r>
              <a:rPr sz="2400" dirty="0"/>
              <a:t>.</a:t>
            </a:r>
            <a:endParaRPr lang="hu-HU" sz="2400" dirty="0"/>
          </a:p>
          <a:p>
            <a:pPr marL="0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 dirty="0"/>
          </a:p>
          <a:p>
            <a:pPr marL="0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 err="1"/>
              <a:t>Kritériumok</a:t>
            </a:r>
            <a:r>
              <a:rPr sz="2400" dirty="0"/>
              <a:t>:</a:t>
            </a:r>
          </a:p>
          <a:p>
            <a:pPr marL="321457" marR="321457" indent="-160729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dirty="0">
                <a:solidFill>
                  <a:srgbClr val="3C081B"/>
                </a:solidFill>
              </a:rPr>
              <a:t>0</a:t>
            </a:r>
            <a:r>
              <a:rPr sz="2400" dirty="0"/>
              <a:t>-teljesen </a:t>
            </a:r>
            <a:r>
              <a:rPr sz="2400" dirty="0" err="1"/>
              <a:t>ép</a:t>
            </a:r>
            <a:r>
              <a:rPr sz="2400" dirty="0"/>
              <a:t> </a:t>
            </a:r>
            <a:r>
              <a:rPr sz="2400" dirty="0" err="1"/>
              <a:t>ínyű</a:t>
            </a:r>
            <a:r>
              <a:rPr sz="2400" dirty="0"/>
              <a:t> </a:t>
            </a:r>
            <a:r>
              <a:rPr sz="2400" dirty="0" err="1"/>
              <a:t>és</a:t>
            </a:r>
            <a:r>
              <a:rPr sz="2400" dirty="0"/>
              <a:t> </a:t>
            </a:r>
            <a:r>
              <a:rPr sz="2400" dirty="0" err="1"/>
              <a:t>parodontiumú</a:t>
            </a:r>
            <a:r>
              <a:rPr sz="2400" dirty="0"/>
              <a:t> fog</a:t>
            </a:r>
          </a:p>
          <a:p>
            <a:pPr marL="321457" marR="321457" indent="-160729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dirty="0">
                <a:solidFill>
                  <a:srgbClr val="3C081B"/>
                </a:solidFill>
              </a:rPr>
              <a:t>1</a:t>
            </a:r>
            <a:r>
              <a:rPr sz="2400" dirty="0"/>
              <a:t>-enyhe </a:t>
            </a:r>
            <a:r>
              <a:rPr sz="2400" dirty="0" err="1"/>
              <a:t>ínygyulladás</a:t>
            </a:r>
            <a:r>
              <a:rPr sz="2400" dirty="0"/>
              <a:t>, </a:t>
            </a:r>
            <a:r>
              <a:rPr sz="2400" dirty="0" err="1"/>
              <a:t>mely</a:t>
            </a:r>
            <a:r>
              <a:rPr sz="2400" dirty="0"/>
              <a:t> </a:t>
            </a:r>
            <a:r>
              <a:rPr sz="2400" dirty="0" err="1"/>
              <a:t>nem</a:t>
            </a:r>
            <a:r>
              <a:rPr sz="2400" dirty="0"/>
              <a:t> </a:t>
            </a:r>
            <a:r>
              <a:rPr sz="2400" dirty="0" err="1"/>
              <a:t>terjed</a:t>
            </a:r>
            <a:r>
              <a:rPr sz="2400" dirty="0"/>
              <a:t> </a:t>
            </a:r>
            <a:r>
              <a:rPr sz="2400" dirty="0" err="1"/>
              <a:t>ki</a:t>
            </a:r>
            <a:r>
              <a:rPr sz="2400" dirty="0"/>
              <a:t> a fog </a:t>
            </a:r>
            <a:r>
              <a:rPr sz="2400" dirty="0" err="1"/>
              <a:t>körüli</a:t>
            </a:r>
            <a:r>
              <a:rPr sz="2400" dirty="0"/>
              <a:t> </a:t>
            </a:r>
            <a:r>
              <a:rPr sz="2400" dirty="0" err="1"/>
              <a:t>teljes</a:t>
            </a:r>
            <a:r>
              <a:rPr sz="2400" dirty="0"/>
              <a:t> </a:t>
            </a:r>
            <a:r>
              <a:rPr sz="2400" dirty="0" err="1"/>
              <a:t>gingivalis</a:t>
            </a:r>
            <a:r>
              <a:rPr sz="2400" dirty="0"/>
              <a:t> </a:t>
            </a:r>
            <a:r>
              <a:rPr sz="2400" dirty="0" err="1"/>
              <a:t>egységre</a:t>
            </a:r>
            <a:endParaRPr sz="2400" dirty="0"/>
          </a:p>
          <a:p>
            <a:pPr marL="321457" marR="321457" indent="-160729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dirty="0">
                <a:solidFill>
                  <a:srgbClr val="3C081B"/>
                </a:solidFill>
              </a:rPr>
              <a:t>2</a:t>
            </a:r>
            <a:r>
              <a:rPr sz="2400" dirty="0"/>
              <a:t>-gingivitis a fog </a:t>
            </a:r>
            <a:r>
              <a:rPr sz="2400" dirty="0" err="1"/>
              <a:t>körül</a:t>
            </a:r>
            <a:r>
              <a:rPr sz="2400" dirty="0"/>
              <a:t>, de </a:t>
            </a:r>
            <a:r>
              <a:rPr sz="2400" dirty="0" err="1"/>
              <a:t>még</a:t>
            </a:r>
            <a:r>
              <a:rPr sz="2400" dirty="0"/>
              <a:t> </a:t>
            </a:r>
            <a:r>
              <a:rPr sz="2400" dirty="0" err="1"/>
              <a:t>nem</a:t>
            </a:r>
            <a:r>
              <a:rPr sz="2400" dirty="0"/>
              <a:t> indult el a </a:t>
            </a:r>
            <a:r>
              <a:rPr sz="2400" dirty="0" err="1"/>
              <a:t>tasakképződés</a:t>
            </a:r>
            <a:endParaRPr sz="2400" dirty="0"/>
          </a:p>
          <a:p>
            <a:pPr marL="160729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dirty="0">
                <a:solidFill>
                  <a:srgbClr val="3C081B"/>
                </a:solidFill>
              </a:rPr>
              <a:t>6</a:t>
            </a:r>
            <a:r>
              <a:rPr sz="2400" dirty="0"/>
              <a:t>-gingivitis </a:t>
            </a:r>
            <a:r>
              <a:rPr sz="2400" dirty="0" err="1"/>
              <a:t>és</a:t>
            </a:r>
            <a:r>
              <a:rPr sz="2400" dirty="0"/>
              <a:t> </a:t>
            </a:r>
            <a:r>
              <a:rPr sz="2400" dirty="0" err="1"/>
              <a:t>tasakképződés</a:t>
            </a:r>
            <a:r>
              <a:rPr sz="2400" dirty="0"/>
              <a:t> </a:t>
            </a:r>
            <a:r>
              <a:rPr sz="2400" dirty="0" err="1"/>
              <a:t>horizontális</a:t>
            </a:r>
            <a:r>
              <a:rPr sz="2400" dirty="0"/>
              <a:t> </a:t>
            </a:r>
            <a:r>
              <a:rPr sz="2400" dirty="0" err="1"/>
              <a:t>csontpusztulás</a:t>
            </a:r>
            <a:r>
              <a:rPr sz="2400" dirty="0"/>
              <a:t> </a:t>
            </a:r>
            <a:r>
              <a:rPr sz="2400" dirty="0" err="1"/>
              <a:t>következtében</a:t>
            </a:r>
            <a:r>
              <a:rPr sz="2400" dirty="0"/>
              <a:t>. A fog </a:t>
            </a:r>
            <a:r>
              <a:rPr sz="2400" dirty="0" err="1"/>
              <a:t>rágóképessége</a:t>
            </a:r>
            <a:r>
              <a:rPr sz="2400" dirty="0"/>
              <a:t> </a:t>
            </a:r>
            <a:r>
              <a:rPr sz="2400" dirty="0" err="1"/>
              <a:t>megtartott</a:t>
            </a:r>
            <a:r>
              <a:rPr sz="2400" dirty="0"/>
              <a:t>.</a:t>
            </a:r>
          </a:p>
          <a:p>
            <a:pPr marL="160729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dirty="0">
                <a:solidFill>
                  <a:srgbClr val="3C081B"/>
                </a:solidFill>
              </a:rPr>
              <a:t>8</a:t>
            </a:r>
            <a:r>
              <a:rPr sz="2400" dirty="0"/>
              <a:t>-nagyfokú </a:t>
            </a:r>
            <a:r>
              <a:rPr sz="2400" dirty="0" err="1"/>
              <a:t>horizontális</a:t>
            </a:r>
            <a:r>
              <a:rPr sz="2400" dirty="0"/>
              <a:t> </a:t>
            </a:r>
            <a:r>
              <a:rPr sz="2400" dirty="0" err="1"/>
              <a:t>vagy</a:t>
            </a:r>
            <a:r>
              <a:rPr sz="2400" dirty="0"/>
              <a:t> </a:t>
            </a:r>
            <a:r>
              <a:rPr sz="2400" dirty="0" err="1"/>
              <a:t>verticalis</a:t>
            </a:r>
            <a:r>
              <a:rPr sz="2400" dirty="0"/>
              <a:t> </a:t>
            </a:r>
            <a:r>
              <a:rPr sz="2400" dirty="0" err="1"/>
              <a:t>csontpusztulással</a:t>
            </a:r>
            <a:r>
              <a:rPr sz="2400" dirty="0"/>
              <a:t> </a:t>
            </a:r>
            <a:r>
              <a:rPr sz="2400" dirty="0" err="1"/>
              <a:t>kísért</a:t>
            </a:r>
            <a:r>
              <a:rPr sz="2400" dirty="0"/>
              <a:t> </a:t>
            </a:r>
            <a:r>
              <a:rPr sz="2400" dirty="0" err="1"/>
              <a:t>tasakképződés</a:t>
            </a:r>
            <a:r>
              <a:rPr sz="2400" dirty="0"/>
              <a:t>, </a:t>
            </a:r>
            <a:r>
              <a:rPr sz="2400" dirty="0" err="1"/>
              <a:t>mely</a:t>
            </a:r>
            <a:r>
              <a:rPr sz="2400" dirty="0"/>
              <a:t> </a:t>
            </a:r>
            <a:r>
              <a:rPr sz="2400" dirty="0" err="1"/>
              <a:t>már</a:t>
            </a:r>
            <a:r>
              <a:rPr sz="2400" dirty="0"/>
              <a:t> a </a:t>
            </a:r>
            <a:r>
              <a:rPr sz="2400" dirty="0" err="1"/>
              <a:t>rágóképesség</a:t>
            </a:r>
            <a:r>
              <a:rPr sz="2400" dirty="0"/>
              <a:t> </a:t>
            </a:r>
            <a:r>
              <a:rPr sz="2400" dirty="0" err="1"/>
              <a:t>csökkenését</a:t>
            </a:r>
            <a:r>
              <a:rPr sz="2400" dirty="0"/>
              <a:t> </a:t>
            </a:r>
            <a:r>
              <a:rPr sz="2400" dirty="0" err="1"/>
              <a:t>vonja</a:t>
            </a:r>
            <a:r>
              <a:rPr sz="2400" dirty="0"/>
              <a:t> </a:t>
            </a:r>
            <a:r>
              <a:rPr sz="2400" dirty="0" err="1"/>
              <a:t>maga</a:t>
            </a:r>
            <a:r>
              <a:rPr sz="2400" dirty="0"/>
              <a:t> </a:t>
            </a:r>
            <a:r>
              <a:rPr sz="2400" dirty="0" err="1"/>
              <a:t>után</a:t>
            </a:r>
            <a:endParaRPr lang="hu-HU" sz="2400" dirty="0"/>
          </a:p>
          <a:p>
            <a:pPr marL="160729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sz="2400" dirty="0"/>
          </a:p>
          <a:p>
            <a:pPr marL="160729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sz="1800" dirty="0">
                <a:sym typeface="Times New Roman"/>
              </a:rPr>
              <a:t>Az indexből számított átlagértékek az egyén, ill. a vizsgált populáció </a:t>
            </a:r>
            <a:r>
              <a:rPr lang="hu-HU" sz="1800" dirty="0" err="1">
                <a:sym typeface="Times New Roman"/>
              </a:rPr>
              <a:t>parodontális</a:t>
            </a:r>
            <a:r>
              <a:rPr lang="hu-HU" sz="1800" dirty="0">
                <a:sym typeface="Times New Roman"/>
              </a:rPr>
              <a:t> státusának súlyosságát jelöli. 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5513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ARODONTÁLIS KEZELÉS SZÜKSÉGESSÉGÉT (treatment needs) VIZSGÁLÓ INDEX"/>
          <p:cNvSpPr txBox="1">
            <a:spLocks noGrp="1"/>
          </p:cNvSpPr>
          <p:nvPr>
            <p:ph type="title"/>
          </p:nvPr>
        </p:nvSpPr>
        <p:spPr>
          <a:xfrm>
            <a:off x="1003150" y="353996"/>
            <a:ext cx="11063932" cy="1580555"/>
          </a:xfrm>
          <a:prstGeom prst="rect">
            <a:avLst/>
          </a:prstGeom>
        </p:spPr>
        <p:txBody>
          <a:bodyPr>
            <a:noAutofit/>
          </a:bodyPr>
          <a:lstStyle>
            <a:lvl1pPr marR="457200" defTabSz="457200">
              <a:defRPr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hu-HU" sz="3600" dirty="0"/>
              <a:t>3. </a:t>
            </a:r>
            <a:r>
              <a:rPr sz="3600" dirty="0"/>
              <a:t>PARODONTÁLIS KEZELÉS SZÜKSÉGESSÉGÉT (treatment needs) VIZSGÁLÓ INDEX</a:t>
            </a:r>
          </a:p>
        </p:txBody>
      </p:sp>
      <p:sp>
        <p:nvSpPr>
          <p:cNvPr id="177" name="Felvilágosítást ad arról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Felvilágosítást ad arról, 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- hogy az adott egyén kezelésében elegendő-e a szájhigiénikus 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- vagy általános fogorvos bevonása, 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- vagy speciális parodontális kezelésre van-e szükség.</a:t>
            </a:r>
          </a:p>
        </p:txBody>
      </p:sp>
    </p:spTree>
    <p:extLst>
      <p:ext uri="{BB962C8B-B14F-4D97-AF65-F5344CB8AC3E}">
        <p14:creationId xmlns:p14="http://schemas.microsoft.com/office/powerpoint/2010/main" val="5207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1. CPITN Index (Community Periodontal Index of Treatment Needs)"/>
          <p:cNvSpPr txBox="1">
            <a:spLocks noGrp="1"/>
          </p:cNvSpPr>
          <p:nvPr>
            <p:ph type="title"/>
          </p:nvPr>
        </p:nvSpPr>
        <p:spPr>
          <a:xfrm>
            <a:off x="2238375" y="383977"/>
            <a:ext cx="7715250" cy="97333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spcBef>
                <a:spcPts val="3000"/>
              </a:spcBef>
              <a:defRPr sz="3600" b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1. CPITN Index (Community Periodontal Index of Treatment Needs)</a:t>
            </a:r>
          </a:p>
        </p:txBody>
      </p:sp>
      <p:sp>
        <p:nvSpPr>
          <p:cNvPr id="180" name="Az index mérése WHO parodontális szondával történik. A szonda 0,5 mm átmérőjű kis gömbben végződik, és egy fekete jelzés található rajta 3,5 mm és 5,5 mm között.…"/>
          <p:cNvSpPr txBox="1">
            <a:spLocks noGrp="1"/>
          </p:cNvSpPr>
          <p:nvPr>
            <p:ph type="body" idx="1"/>
          </p:nvPr>
        </p:nvSpPr>
        <p:spPr>
          <a:xfrm>
            <a:off x="1582096" y="1357314"/>
            <a:ext cx="10609903" cy="53935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321457" indent="0" algn="just" defTabSz="321457"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7B219F"/>
                </a:solidFill>
              </a:rPr>
              <a:t>Az index </a:t>
            </a:r>
            <a:r>
              <a:rPr dirty="0" err="1">
                <a:solidFill>
                  <a:srgbClr val="7B219F"/>
                </a:solidFill>
              </a:rPr>
              <a:t>mérése</a:t>
            </a:r>
            <a:r>
              <a:rPr dirty="0">
                <a:solidFill>
                  <a:srgbClr val="7B219F"/>
                </a:solidFill>
              </a:rPr>
              <a:t> WHO </a:t>
            </a:r>
            <a:r>
              <a:rPr dirty="0" err="1">
                <a:solidFill>
                  <a:srgbClr val="7B219F"/>
                </a:solidFill>
              </a:rPr>
              <a:t>parodontális</a:t>
            </a:r>
            <a:r>
              <a:rPr dirty="0">
                <a:solidFill>
                  <a:srgbClr val="7B219F"/>
                </a:solidFill>
              </a:rPr>
              <a:t> </a:t>
            </a:r>
            <a:r>
              <a:rPr dirty="0" err="1">
                <a:solidFill>
                  <a:srgbClr val="7B219F"/>
                </a:solidFill>
              </a:rPr>
              <a:t>szondával</a:t>
            </a:r>
            <a:r>
              <a:rPr dirty="0">
                <a:solidFill>
                  <a:srgbClr val="7B219F"/>
                </a:solidFill>
              </a:rPr>
              <a:t> </a:t>
            </a:r>
            <a:r>
              <a:rPr dirty="0" err="1">
                <a:solidFill>
                  <a:srgbClr val="7B219F"/>
                </a:solidFill>
              </a:rPr>
              <a:t>történik</a:t>
            </a:r>
            <a:r>
              <a:rPr dirty="0">
                <a:solidFill>
                  <a:srgbClr val="7B219F"/>
                </a:solidFill>
              </a:rPr>
              <a:t>.</a:t>
            </a:r>
            <a:r>
              <a:rPr dirty="0"/>
              <a:t> </a:t>
            </a:r>
            <a:r>
              <a:rPr sz="1687" dirty="0"/>
              <a:t>A </a:t>
            </a:r>
            <a:r>
              <a:rPr sz="1687" dirty="0" err="1"/>
              <a:t>szonda</a:t>
            </a:r>
            <a:r>
              <a:rPr sz="1687" dirty="0"/>
              <a:t> 0,5 mm </a:t>
            </a:r>
            <a:r>
              <a:rPr sz="1687" dirty="0" err="1"/>
              <a:t>átmérőjű</a:t>
            </a:r>
            <a:r>
              <a:rPr sz="1687" dirty="0"/>
              <a:t> </a:t>
            </a:r>
            <a:r>
              <a:rPr sz="1687" dirty="0" err="1"/>
              <a:t>kis</a:t>
            </a:r>
            <a:r>
              <a:rPr sz="1687" dirty="0"/>
              <a:t> </a:t>
            </a:r>
            <a:r>
              <a:rPr sz="1687" dirty="0" err="1"/>
              <a:t>gömbben</a:t>
            </a:r>
            <a:r>
              <a:rPr sz="1687" dirty="0"/>
              <a:t> </a:t>
            </a:r>
            <a:r>
              <a:rPr sz="1687" dirty="0" err="1"/>
              <a:t>végződik</a:t>
            </a:r>
            <a:r>
              <a:rPr sz="1687" dirty="0"/>
              <a:t>, </a:t>
            </a:r>
            <a:r>
              <a:rPr sz="1687" dirty="0" err="1"/>
              <a:t>és</a:t>
            </a:r>
            <a:r>
              <a:rPr sz="1687" dirty="0"/>
              <a:t> </a:t>
            </a:r>
            <a:r>
              <a:rPr sz="1687" dirty="0" err="1"/>
              <a:t>egy</a:t>
            </a:r>
            <a:r>
              <a:rPr sz="1687" dirty="0"/>
              <a:t> </a:t>
            </a:r>
            <a:r>
              <a:rPr sz="1687" dirty="0" err="1"/>
              <a:t>fekete</a:t>
            </a:r>
            <a:r>
              <a:rPr sz="1687" dirty="0"/>
              <a:t> </a:t>
            </a:r>
            <a:r>
              <a:rPr sz="1687" dirty="0" err="1"/>
              <a:t>jelzés</a:t>
            </a:r>
            <a:r>
              <a:rPr sz="1687" dirty="0"/>
              <a:t> </a:t>
            </a:r>
            <a:r>
              <a:rPr sz="1687" dirty="0" err="1"/>
              <a:t>található</a:t>
            </a:r>
            <a:r>
              <a:rPr sz="1687" dirty="0"/>
              <a:t> </a:t>
            </a:r>
            <a:r>
              <a:rPr sz="1687" dirty="0" err="1"/>
              <a:t>rajta</a:t>
            </a:r>
            <a:r>
              <a:rPr sz="1687" dirty="0"/>
              <a:t> 3,5 mm </a:t>
            </a:r>
            <a:r>
              <a:rPr sz="1687" dirty="0" err="1"/>
              <a:t>és</a:t>
            </a:r>
            <a:r>
              <a:rPr sz="1687" dirty="0"/>
              <a:t> 5,5 mm </a:t>
            </a:r>
            <a:r>
              <a:rPr sz="1687" dirty="0" err="1"/>
              <a:t>között</a:t>
            </a:r>
            <a:r>
              <a:rPr sz="1687" dirty="0"/>
              <a:t>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/>
              <a:t>A </a:t>
            </a:r>
            <a:r>
              <a:rPr sz="2800" dirty="0" err="1"/>
              <a:t>szondázáskor</a:t>
            </a:r>
            <a:r>
              <a:rPr sz="2800" dirty="0"/>
              <a:t> </a:t>
            </a:r>
            <a:r>
              <a:rPr sz="2800" dirty="0" err="1"/>
              <a:t>kifejtett</a:t>
            </a:r>
            <a:r>
              <a:rPr sz="2800" dirty="0"/>
              <a:t> </a:t>
            </a:r>
            <a:r>
              <a:rPr sz="2800" dirty="0" err="1"/>
              <a:t>nyomás</a:t>
            </a:r>
            <a:r>
              <a:rPr sz="2800" dirty="0"/>
              <a:t> </a:t>
            </a:r>
            <a:r>
              <a:rPr sz="2800" dirty="0" err="1"/>
              <a:t>nem</a:t>
            </a:r>
            <a:r>
              <a:rPr sz="2800" dirty="0"/>
              <a:t> </a:t>
            </a:r>
            <a:r>
              <a:rPr sz="2800" dirty="0" err="1"/>
              <a:t>lehet</a:t>
            </a:r>
            <a:r>
              <a:rPr sz="2800" dirty="0"/>
              <a:t> </a:t>
            </a:r>
            <a:r>
              <a:rPr sz="2800" dirty="0" err="1"/>
              <a:t>több</a:t>
            </a:r>
            <a:r>
              <a:rPr sz="2800" dirty="0"/>
              <a:t> mint 20-25 g.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0" dirty="0"/>
              <a:t>A </a:t>
            </a:r>
            <a:r>
              <a:rPr sz="2800" b="0" dirty="0" err="1"/>
              <a:t>fogazatot</a:t>
            </a:r>
            <a:r>
              <a:rPr sz="2800" b="0" dirty="0"/>
              <a:t> </a:t>
            </a:r>
            <a:r>
              <a:rPr sz="2800" dirty="0" err="1"/>
              <a:t>sextánsonként</a:t>
            </a:r>
            <a:r>
              <a:rPr sz="2800" b="0" dirty="0"/>
              <a:t> </a:t>
            </a:r>
            <a:r>
              <a:rPr sz="2800" b="0" dirty="0" err="1"/>
              <a:t>vizsgáljuk</a:t>
            </a:r>
            <a:r>
              <a:rPr sz="2800" b="0" dirty="0"/>
              <a:t>.</a:t>
            </a:r>
          </a:p>
          <a:p>
            <a:pPr marL="0" marR="321457" indent="0" algn="just" defTabSz="321457">
              <a:lnSpc>
                <a:spcPct val="160000"/>
              </a:lnSpc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b="1" dirty="0">
                <a:solidFill>
                  <a:srgbClr val="11053B"/>
                </a:solidFill>
              </a:rPr>
              <a:t>A </a:t>
            </a:r>
            <a:r>
              <a:rPr sz="2200" b="1" dirty="0" err="1">
                <a:solidFill>
                  <a:srgbClr val="11053B"/>
                </a:solidFill>
              </a:rPr>
              <a:t>két</a:t>
            </a:r>
            <a:r>
              <a:rPr sz="2200" b="1" dirty="0">
                <a:solidFill>
                  <a:srgbClr val="11053B"/>
                </a:solidFill>
              </a:rPr>
              <a:t> </a:t>
            </a:r>
            <a:r>
              <a:rPr sz="2200" b="1" dirty="0" err="1">
                <a:solidFill>
                  <a:srgbClr val="11053B"/>
                </a:solidFill>
              </a:rPr>
              <a:t>moláris</a:t>
            </a:r>
            <a:r>
              <a:rPr sz="2200" b="1" dirty="0">
                <a:solidFill>
                  <a:srgbClr val="11053B"/>
                </a:solidFill>
              </a:rPr>
              <a:t> </a:t>
            </a:r>
            <a:r>
              <a:rPr sz="2200" b="1" dirty="0" err="1">
                <a:solidFill>
                  <a:srgbClr val="11053B"/>
                </a:solidFill>
              </a:rPr>
              <a:t>és</a:t>
            </a:r>
            <a:r>
              <a:rPr sz="2200" b="1" dirty="0">
                <a:solidFill>
                  <a:srgbClr val="11053B"/>
                </a:solidFill>
              </a:rPr>
              <a:t> a </a:t>
            </a:r>
            <a:r>
              <a:rPr sz="2200" b="1" dirty="0" err="1">
                <a:solidFill>
                  <a:srgbClr val="11053B"/>
                </a:solidFill>
              </a:rPr>
              <a:t>praemolárisok</a:t>
            </a:r>
            <a:r>
              <a:rPr sz="2200" b="1" dirty="0">
                <a:solidFill>
                  <a:srgbClr val="11053B"/>
                </a:solidFill>
              </a:rPr>
              <a:t> </a:t>
            </a:r>
            <a:r>
              <a:rPr sz="2200" b="1" dirty="0" err="1">
                <a:solidFill>
                  <a:srgbClr val="11053B"/>
                </a:solidFill>
              </a:rPr>
              <a:t>alkotnak</a:t>
            </a:r>
            <a:r>
              <a:rPr sz="2200" b="1" dirty="0">
                <a:solidFill>
                  <a:srgbClr val="11053B"/>
                </a:solidFill>
              </a:rPr>
              <a:t> </a:t>
            </a:r>
            <a:r>
              <a:rPr sz="2200" b="1" dirty="0" err="1">
                <a:solidFill>
                  <a:srgbClr val="11053B"/>
                </a:solidFill>
              </a:rPr>
              <a:t>egy</a:t>
            </a:r>
            <a:r>
              <a:rPr sz="2200" b="1" dirty="0">
                <a:solidFill>
                  <a:srgbClr val="11053B"/>
                </a:solidFill>
              </a:rPr>
              <a:t> </a:t>
            </a:r>
            <a:r>
              <a:rPr sz="2200" b="1" dirty="0" err="1">
                <a:solidFill>
                  <a:srgbClr val="11053B"/>
                </a:solidFill>
              </a:rPr>
              <a:t>szextanst</a:t>
            </a:r>
            <a:r>
              <a:rPr sz="2200" b="1" dirty="0">
                <a:solidFill>
                  <a:srgbClr val="11053B"/>
                </a:solidFill>
              </a:rPr>
              <a:t>,</a:t>
            </a:r>
            <a:r>
              <a:rPr sz="2200" dirty="0"/>
              <a:t> a </a:t>
            </a:r>
            <a:r>
              <a:rPr sz="2200" b="1" dirty="0" err="1">
                <a:solidFill>
                  <a:srgbClr val="3C081B"/>
                </a:solidFill>
              </a:rPr>
              <a:t>frontfogak</a:t>
            </a:r>
            <a:r>
              <a:rPr sz="2200" b="1" dirty="0">
                <a:solidFill>
                  <a:srgbClr val="3C081B"/>
                </a:solidFill>
              </a:rPr>
              <a:t> (</a:t>
            </a:r>
            <a:r>
              <a:rPr sz="2200" b="1" dirty="0" err="1">
                <a:solidFill>
                  <a:srgbClr val="3C081B"/>
                </a:solidFill>
              </a:rPr>
              <a:t>szemfogtól</a:t>
            </a:r>
            <a:r>
              <a:rPr sz="2200" b="1" dirty="0">
                <a:solidFill>
                  <a:srgbClr val="3C081B"/>
                </a:solidFill>
              </a:rPr>
              <a:t> </a:t>
            </a:r>
            <a:r>
              <a:rPr sz="2200" b="1" dirty="0" err="1">
                <a:solidFill>
                  <a:srgbClr val="3C081B"/>
                </a:solidFill>
              </a:rPr>
              <a:t>szemfogig</a:t>
            </a:r>
            <a:r>
              <a:rPr sz="2200" b="1" dirty="0">
                <a:solidFill>
                  <a:srgbClr val="3C081B"/>
                </a:solidFill>
              </a:rPr>
              <a:t>) </a:t>
            </a:r>
            <a:r>
              <a:rPr sz="2200" b="1" dirty="0" err="1">
                <a:solidFill>
                  <a:srgbClr val="3C081B"/>
                </a:solidFill>
              </a:rPr>
              <a:t>egy</a:t>
            </a:r>
            <a:r>
              <a:rPr sz="2200" b="1" dirty="0">
                <a:solidFill>
                  <a:srgbClr val="3C081B"/>
                </a:solidFill>
              </a:rPr>
              <a:t> </a:t>
            </a:r>
            <a:r>
              <a:rPr sz="2200" b="1" dirty="0" err="1">
                <a:solidFill>
                  <a:srgbClr val="3C081B"/>
                </a:solidFill>
              </a:rPr>
              <a:t>következő</a:t>
            </a:r>
            <a:r>
              <a:rPr sz="2200" b="1" dirty="0">
                <a:solidFill>
                  <a:srgbClr val="3C081B"/>
                </a:solidFill>
              </a:rPr>
              <a:t> </a:t>
            </a:r>
            <a:r>
              <a:rPr sz="2200" b="1" dirty="0" err="1">
                <a:solidFill>
                  <a:srgbClr val="3C081B"/>
                </a:solidFill>
              </a:rPr>
              <a:t>szextánst</a:t>
            </a:r>
            <a:r>
              <a:rPr sz="2200" b="1" dirty="0">
                <a:solidFill>
                  <a:srgbClr val="3C081B"/>
                </a:solidFill>
              </a:rPr>
              <a:t>.</a:t>
            </a:r>
            <a:r>
              <a:rPr sz="2200" dirty="0"/>
              <a:t> </a:t>
            </a:r>
            <a:r>
              <a:rPr sz="2200" dirty="0" err="1"/>
              <a:t>Egy</a:t>
            </a:r>
            <a:r>
              <a:rPr sz="2200" dirty="0"/>
              <a:t> </a:t>
            </a:r>
            <a:r>
              <a:rPr sz="2200" dirty="0" err="1"/>
              <a:t>szextánsban</a:t>
            </a:r>
            <a:r>
              <a:rPr sz="2200" dirty="0"/>
              <a:t> </a:t>
            </a:r>
            <a:r>
              <a:rPr sz="2200" dirty="0" err="1"/>
              <a:t>legalább</a:t>
            </a:r>
            <a:r>
              <a:rPr sz="2200" dirty="0"/>
              <a:t> </a:t>
            </a:r>
            <a:r>
              <a:rPr sz="2200" dirty="0" err="1"/>
              <a:t>két</a:t>
            </a:r>
            <a:r>
              <a:rPr sz="2200" dirty="0"/>
              <a:t> </a:t>
            </a:r>
            <a:r>
              <a:rPr sz="2200" dirty="0" err="1"/>
              <a:t>funkcióképes</a:t>
            </a:r>
            <a:r>
              <a:rPr sz="2200" dirty="0"/>
              <a:t> </a:t>
            </a:r>
            <a:r>
              <a:rPr sz="2200" dirty="0" err="1"/>
              <a:t>fognak</a:t>
            </a:r>
            <a:r>
              <a:rPr sz="2200" dirty="0"/>
              <a:t> </a:t>
            </a:r>
            <a:r>
              <a:rPr sz="2200" dirty="0" err="1"/>
              <a:t>kell</a:t>
            </a:r>
            <a:r>
              <a:rPr sz="2200" dirty="0"/>
              <a:t> </a:t>
            </a:r>
            <a:r>
              <a:rPr sz="2200" dirty="0" err="1"/>
              <a:t>lennie</a:t>
            </a:r>
            <a:r>
              <a:rPr sz="2200" dirty="0"/>
              <a:t> (</a:t>
            </a:r>
            <a:r>
              <a:rPr sz="2200" dirty="0" err="1"/>
              <a:t>destruált</a:t>
            </a:r>
            <a:r>
              <a:rPr sz="2200" dirty="0"/>
              <a:t> </a:t>
            </a:r>
            <a:r>
              <a:rPr sz="2200" dirty="0" err="1"/>
              <a:t>és</a:t>
            </a:r>
            <a:r>
              <a:rPr sz="2200" dirty="0"/>
              <a:t> III. </a:t>
            </a:r>
            <a:r>
              <a:rPr sz="2200" dirty="0" err="1"/>
              <a:t>Fokban</a:t>
            </a:r>
            <a:r>
              <a:rPr sz="2200" dirty="0"/>
              <a:t> </a:t>
            </a:r>
            <a:r>
              <a:rPr sz="2200" dirty="0" err="1"/>
              <a:t>mobilis</a:t>
            </a:r>
            <a:r>
              <a:rPr sz="2200" dirty="0"/>
              <a:t> </a:t>
            </a:r>
            <a:r>
              <a:rPr sz="2200" dirty="0" err="1"/>
              <a:t>fogak</a:t>
            </a:r>
            <a:r>
              <a:rPr sz="2200" dirty="0"/>
              <a:t> </a:t>
            </a:r>
            <a:r>
              <a:rPr sz="2200" dirty="0" err="1"/>
              <a:t>nem</a:t>
            </a:r>
            <a:r>
              <a:rPr sz="2200" dirty="0"/>
              <a:t> </a:t>
            </a:r>
            <a:r>
              <a:rPr sz="2200" dirty="0" err="1"/>
              <a:t>vesznek</a:t>
            </a:r>
            <a:r>
              <a:rPr sz="2200" dirty="0"/>
              <a:t> </a:t>
            </a:r>
            <a:r>
              <a:rPr sz="2200" dirty="0" err="1"/>
              <a:t>részt</a:t>
            </a:r>
            <a:r>
              <a:rPr sz="2200" dirty="0"/>
              <a:t> a </a:t>
            </a:r>
            <a:r>
              <a:rPr sz="2200" dirty="0" err="1"/>
              <a:t>vizsgálatban</a:t>
            </a:r>
            <a:r>
              <a:rPr sz="2200" dirty="0"/>
              <a:t>), ha </a:t>
            </a:r>
            <a:r>
              <a:rPr sz="2200" dirty="0" err="1"/>
              <a:t>csak</a:t>
            </a:r>
            <a:r>
              <a:rPr sz="2200" dirty="0"/>
              <a:t> </a:t>
            </a:r>
            <a:r>
              <a:rPr sz="2200" dirty="0" err="1"/>
              <a:t>egy</a:t>
            </a:r>
            <a:r>
              <a:rPr sz="2200" dirty="0"/>
              <a:t> van </a:t>
            </a:r>
            <a:r>
              <a:rPr sz="2200" dirty="0" err="1"/>
              <a:t>azt</a:t>
            </a:r>
            <a:r>
              <a:rPr sz="2200" dirty="0"/>
              <a:t> </a:t>
            </a:r>
            <a:r>
              <a:rPr sz="2200" dirty="0" err="1"/>
              <a:t>szomszédos</a:t>
            </a:r>
            <a:r>
              <a:rPr sz="2200" dirty="0"/>
              <a:t> </a:t>
            </a:r>
            <a:r>
              <a:rPr sz="2200" dirty="0" err="1"/>
              <a:t>szextánshoz</a:t>
            </a:r>
            <a:r>
              <a:rPr sz="2200" dirty="0"/>
              <a:t> </a:t>
            </a:r>
            <a:r>
              <a:rPr sz="2200" dirty="0" err="1"/>
              <a:t>soroljuk</a:t>
            </a:r>
            <a:r>
              <a:rPr sz="2200" dirty="0"/>
              <a:t>.</a:t>
            </a:r>
          </a:p>
          <a:p>
            <a:pPr marL="0" marR="321457" indent="0" algn="just" defTabSz="321457">
              <a:lnSpc>
                <a:spcPct val="160000"/>
              </a:lnSpc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20 </a:t>
            </a:r>
            <a:r>
              <a:rPr sz="2200" dirty="0" err="1"/>
              <a:t>éves</a:t>
            </a:r>
            <a:r>
              <a:rPr sz="2200" dirty="0"/>
              <a:t> </a:t>
            </a:r>
            <a:r>
              <a:rPr sz="2200" dirty="0" err="1"/>
              <a:t>kor</a:t>
            </a:r>
            <a:r>
              <a:rPr sz="2200" dirty="0"/>
              <a:t> </a:t>
            </a:r>
            <a:r>
              <a:rPr sz="2200" dirty="0" err="1"/>
              <a:t>alatt</a:t>
            </a:r>
            <a:r>
              <a:rPr sz="2200" dirty="0"/>
              <a:t> 6 fog </a:t>
            </a:r>
            <a:r>
              <a:rPr sz="2200" dirty="0" err="1"/>
              <a:t>vizsgálata</a:t>
            </a:r>
            <a:r>
              <a:rPr sz="2200" dirty="0"/>
              <a:t> </a:t>
            </a:r>
            <a:r>
              <a:rPr sz="2200" dirty="0" err="1"/>
              <a:t>kielégítő</a:t>
            </a:r>
            <a:r>
              <a:rPr sz="2200" dirty="0"/>
              <a:t>: 16, 11, 26, 36, 31, 46.</a:t>
            </a:r>
          </a:p>
          <a:p>
            <a:pPr marL="0" marR="321457" indent="0" algn="just" defTabSz="321457">
              <a:lnSpc>
                <a:spcPct val="160000"/>
              </a:lnSpc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20 </a:t>
            </a:r>
            <a:r>
              <a:rPr sz="2200" dirty="0" err="1"/>
              <a:t>éves</a:t>
            </a:r>
            <a:r>
              <a:rPr sz="2200" dirty="0"/>
              <a:t> </a:t>
            </a:r>
            <a:r>
              <a:rPr sz="2200" dirty="0" err="1"/>
              <a:t>kortól</a:t>
            </a:r>
            <a:r>
              <a:rPr sz="2200" dirty="0"/>
              <a:t> </a:t>
            </a:r>
            <a:r>
              <a:rPr sz="2200" dirty="0" err="1"/>
              <a:t>az</a:t>
            </a:r>
            <a:r>
              <a:rPr sz="2200" dirty="0"/>
              <a:t> </a:t>
            </a:r>
            <a:r>
              <a:rPr sz="2200" dirty="0" err="1"/>
              <a:t>összes</a:t>
            </a:r>
            <a:r>
              <a:rPr sz="2200" dirty="0"/>
              <a:t> </a:t>
            </a:r>
            <a:r>
              <a:rPr sz="2200" dirty="0" err="1"/>
              <a:t>fogat</a:t>
            </a:r>
            <a:r>
              <a:rPr sz="2200" dirty="0"/>
              <a:t> </a:t>
            </a:r>
            <a:r>
              <a:rPr sz="2200" dirty="0" err="1"/>
              <a:t>vizsgálja</a:t>
            </a:r>
            <a:r>
              <a:rPr sz="2200" dirty="0"/>
              <a:t>.</a:t>
            </a:r>
          </a:p>
        </p:txBody>
      </p:sp>
      <p:pic>
        <p:nvPicPr>
          <p:cNvPr id="181" name="thum-Probe CPITN-C.png" descr="thum-Probe CPITN-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1366404" cy="3473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cpitn_probe.gif" descr="cpitn_prob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47" y="2914403"/>
            <a:ext cx="1053702" cy="2151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F1.small.gif" descr="F1.sma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855" y="4640955"/>
            <a:ext cx="2898098" cy="22170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31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3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196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3" name="Rectangle 19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JISP-13-6-g005.jpg" descr="JISP-13-6-g005.jpg">
            <a:extLst>
              <a:ext uri="{FF2B5EF4-FFF2-40B4-BE49-F238E27FC236}">
                <a16:creationId xmlns:a16="http://schemas.microsoft.com/office/drawing/2014/main" id="{7F0B8E8B-27C3-B540-AB4F-A4033039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9" r="35641" b="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01" name="Rectangle 20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Minden szextáns esetében csak a legmagasabb kódot rögzítjük. Magasabb kódérték esetén mindig el kell végezni az alacsonyabb kódértékhez tartozó kezeléseket."/>
          <p:cNvSpPr txBox="1">
            <a:spLocks noGrp="1"/>
          </p:cNvSpPr>
          <p:nvPr>
            <p:ph type="body" idx="1"/>
          </p:nvPr>
        </p:nvSpPr>
        <p:spPr>
          <a:xfrm>
            <a:off x="5100824" y="2286000"/>
            <a:ext cx="6176776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384048" indent="-384048" algn="l">
              <a:defRPr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n-US" sz="3400">
                <a:solidFill>
                  <a:schemeClr val="tx2"/>
                </a:solidFill>
                <a:latin typeface="+mn-lt"/>
                <a:ea typeface="+mn-ea"/>
                <a:cs typeface="+mn-cs"/>
                <a:sym typeface="Times New Roman"/>
              </a:rPr>
              <a:t>Minden szextáns esetében csak a legmagasabb kódot rögzítjük. Magasabb kódérték esetén mindig el kell végezni az alacsonyabb kódértékhez tartozó kezeléseket.</a:t>
            </a:r>
            <a:endParaRPr lang="en-US" sz="3400" dirty="0">
              <a:solidFill>
                <a:schemeClr val="tx2"/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56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PITN Index értékelése:"/>
          <p:cNvSpPr txBox="1">
            <a:spLocks noGrp="1"/>
          </p:cNvSpPr>
          <p:nvPr>
            <p:ph type="title"/>
          </p:nvPr>
        </p:nvSpPr>
        <p:spPr>
          <a:xfrm>
            <a:off x="2238375" y="383976"/>
            <a:ext cx="7715250" cy="696516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 sz="3600" b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CPITN Index értékelése:</a:t>
            </a:r>
          </a:p>
        </p:txBody>
      </p:sp>
      <p:sp>
        <p:nvSpPr>
          <p:cNvPr id="193" name="Kódérték (CPI)                                                            Szükséges kezelés (TN)…"/>
          <p:cNvSpPr txBox="1">
            <a:spLocks noGrp="1"/>
          </p:cNvSpPr>
          <p:nvPr>
            <p:ph type="body" idx="1"/>
          </p:nvPr>
        </p:nvSpPr>
        <p:spPr>
          <a:xfrm>
            <a:off x="1765101" y="1107281"/>
            <a:ext cx="9627424" cy="491767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321457" indent="267881">
              <a:buNone/>
              <a:def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Kódérték</a:t>
            </a:r>
            <a:r>
              <a:rPr dirty="0"/>
              <a:t> (CPI)                                              </a:t>
            </a:r>
            <a:r>
              <a:rPr dirty="0" err="1"/>
              <a:t>Szükséges</a:t>
            </a:r>
            <a:r>
              <a:rPr dirty="0"/>
              <a:t> </a:t>
            </a:r>
            <a:r>
              <a:rPr dirty="0" err="1"/>
              <a:t>kezelés</a:t>
            </a:r>
            <a:r>
              <a:rPr dirty="0"/>
              <a:t> (TN)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0    </a:t>
            </a:r>
            <a:r>
              <a:rPr dirty="0" err="1"/>
              <a:t>Egészséges</a:t>
            </a: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    </a:t>
            </a:r>
            <a:r>
              <a:rPr dirty="0" err="1"/>
              <a:t>Szondázásra</a:t>
            </a:r>
            <a:r>
              <a:rPr dirty="0"/>
              <a:t> </a:t>
            </a:r>
            <a:r>
              <a:rPr dirty="0" err="1"/>
              <a:t>vérzés</a:t>
            </a:r>
            <a:r>
              <a:rPr dirty="0"/>
              <a:t>                                         </a:t>
            </a:r>
            <a:r>
              <a:rPr dirty="0" err="1"/>
              <a:t>Szájhigiénés</a:t>
            </a:r>
            <a:r>
              <a:rPr dirty="0"/>
              <a:t> </a:t>
            </a:r>
            <a:r>
              <a:rPr dirty="0" err="1"/>
              <a:t>instrukciók</a:t>
            </a: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    Supra </a:t>
            </a:r>
            <a:r>
              <a:rPr dirty="0" err="1"/>
              <a:t>és</a:t>
            </a:r>
            <a:r>
              <a:rPr dirty="0"/>
              <a:t>/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subgingivális</a:t>
            </a:r>
            <a:r>
              <a:rPr dirty="0"/>
              <a:t>                        II. </a:t>
            </a:r>
            <a:r>
              <a:rPr dirty="0" err="1"/>
              <a:t>Depurálás</a:t>
            </a:r>
            <a:r>
              <a:rPr dirty="0"/>
              <a:t> (</a:t>
            </a:r>
            <a:r>
              <a:rPr dirty="0" err="1"/>
              <a:t>plakk</a:t>
            </a:r>
            <a:r>
              <a:rPr lang="hu-HU" dirty="0"/>
              <a:t> </a:t>
            </a:r>
            <a:r>
              <a:rPr dirty="0" err="1"/>
              <a:t>retenció</a:t>
            </a:r>
            <a:r>
              <a:rPr lang="hu-HU" dirty="0"/>
              <a:t>s 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fogkő, </a:t>
            </a:r>
            <a:r>
              <a:rPr lang="hu-HU" dirty="0" err="1"/>
              <a:t>plakk</a:t>
            </a:r>
            <a:r>
              <a:rPr lang="hu-HU" dirty="0"/>
              <a:t> retenciós tényezők.                               tényezők eliminálása) + I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Nincs</a:t>
            </a:r>
            <a:r>
              <a:rPr dirty="0"/>
              <a:t> 3 mm-</a:t>
            </a:r>
            <a:r>
              <a:rPr dirty="0" err="1"/>
              <a:t>nél</a:t>
            </a:r>
            <a:r>
              <a:rPr dirty="0"/>
              <a:t> </a:t>
            </a:r>
            <a:r>
              <a:rPr dirty="0" err="1"/>
              <a:t>mélyebb</a:t>
            </a:r>
            <a:r>
              <a:rPr dirty="0"/>
              <a:t> </a:t>
            </a:r>
            <a:r>
              <a:rPr dirty="0" err="1"/>
              <a:t>tasak</a:t>
            </a: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         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   </a:t>
            </a:r>
            <a:r>
              <a:rPr dirty="0" err="1"/>
              <a:t>Sekély</a:t>
            </a:r>
            <a:r>
              <a:rPr dirty="0"/>
              <a:t> </a:t>
            </a:r>
            <a:r>
              <a:rPr dirty="0" err="1"/>
              <a:t>tasakok</a:t>
            </a:r>
            <a:r>
              <a:rPr dirty="0"/>
              <a:t> (4-5mm)                                                   I+II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  </a:t>
            </a:r>
            <a:r>
              <a:rPr dirty="0" err="1"/>
              <a:t>Mélyebb</a:t>
            </a:r>
            <a:r>
              <a:rPr dirty="0"/>
              <a:t> </a:t>
            </a:r>
            <a:r>
              <a:rPr dirty="0" err="1"/>
              <a:t>tasakok</a:t>
            </a:r>
            <a:r>
              <a:rPr dirty="0"/>
              <a:t> (6 mm-</a:t>
            </a:r>
            <a:r>
              <a:rPr dirty="0" err="1"/>
              <a:t>től</a:t>
            </a:r>
            <a:r>
              <a:rPr dirty="0"/>
              <a:t>)             </a:t>
            </a:r>
            <a:r>
              <a:rPr lang="hu-HU" dirty="0"/>
              <a:t> </a:t>
            </a:r>
            <a:r>
              <a:rPr dirty="0"/>
              <a:t>III. </a:t>
            </a:r>
            <a:r>
              <a:rPr dirty="0" err="1"/>
              <a:t>Komplex</a:t>
            </a:r>
            <a:r>
              <a:rPr dirty="0"/>
              <a:t> </a:t>
            </a:r>
            <a:r>
              <a:rPr dirty="0" err="1"/>
              <a:t>kezelés</a:t>
            </a:r>
            <a:r>
              <a:rPr dirty="0"/>
              <a:t> (</a:t>
            </a:r>
            <a:r>
              <a:rPr dirty="0" err="1"/>
              <a:t>mély</a:t>
            </a:r>
            <a:r>
              <a:rPr dirty="0"/>
              <a:t> </a:t>
            </a:r>
            <a:r>
              <a:rPr dirty="0" err="1"/>
              <a:t>depurálás</a:t>
            </a:r>
            <a:r>
              <a:rPr dirty="0"/>
              <a:t>, 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                                                 curettage, </a:t>
            </a:r>
            <a:r>
              <a:rPr dirty="0" err="1"/>
              <a:t>műtét</a:t>
            </a:r>
            <a:r>
              <a:rPr dirty="0"/>
              <a:t> </a:t>
            </a:r>
            <a:r>
              <a:rPr dirty="0" err="1"/>
              <a:t>stb</a:t>
            </a:r>
            <a:r>
              <a:rPr dirty="0"/>
              <a:t>) </a:t>
            </a:r>
            <a:r>
              <a:rPr dirty="0" err="1"/>
              <a:t>Specialista</a:t>
            </a:r>
            <a:r>
              <a:rPr dirty="0"/>
              <a:t>. +II+ I</a:t>
            </a:r>
          </a:p>
        </p:txBody>
      </p:sp>
      <p:sp>
        <p:nvSpPr>
          <p:cNvPr id="194" name="Vonal"/>
          <p:cNvSpPr/>
          <p:nvPr/>
        </p:nvSpPr>
        <p:spPr>
          <a:xfrm flipV="1">
            <a:off x="1648399" y="1536450"/>
            <a:ext cx="8645368" cy="27036"/>
          </a:xfrm>
          <a:prstGeom prst="line">
            <a:avLst/>
          </a:prstGeom>
          <a:ln w="38100">
            <a:solidFill>
              <a:srgbClr val="403D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95" name="Vonal"/>
          <p:cNvSpPr/>
          <p:nvPr/>
        </p:nvSpPr>
        <p:spPr>
          <a:xfrm>
            <a:off x="6220918" y="1124303"/>
            <a:ext cx="29980" cy="5349721"/>
          </a:xfrm>
          <a:prstGeom prst="line">
            <a:avLst/>
          </a:prstGeom>
          <a:ln w="38100">
            <a:solidFill>
              <a:srgbClr val="403D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96" name="Vonal"/>
          <p:cNvSpPr/>
          <p:nvPr/>
        </p:nvSpPr>
        <p:spPr>
          <a:xfrm flipV="1">
            <a:off x="1700409" y="2209388"/>
            <a:ext cx="8658170" cy="9410"/>
          </a:xfrm>
          <a:prstGeom prst="line">
            <a:avLst/>
          </a:prstGeom>
          <a:ln w="38100">
            <a:solidFill>
              <a:srgbClr val="403D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97" name="Vonal"/>
          <p:cNvSpPr/>
          <p:nvPr/>
        </p:nvSpPr>
        <p:spPr>
          <a:xfrm flipV="1">
            <a:off x="1698041" y="2809952"/>
            <a:ext cx="8632427" cy="3004"/>
          </a:xfrm>
          <a:prstGeom prst="line">
            <a:avLst/>
          </a:prstGeom>
          <a:ln w="38100">
            <a:solidFill>
              <a:srgbClr val="403D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98" name="Vonal"/>
          <p:cNvSpPr/>
          <p:nvPr/>
        </p:nvSpPr>
        <p:spPr>
          <a:xfrm flipV="1">
            <a:off x="1730536" y="4207411"/>
            <a:ext cx="8658170" cy="10015"/>
          </a:xfrm>
          <a:prstGeom prst="line">
            <a:avLst/>
          </a:prstGeom>
          <a:ln w="38100">
            <a:solidFill>
              <a:srgbClr val="403D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 dirty="0"/>
          </a:p>
        </p:txBody>
      </p:sp>
      <p:sp>
        <p:nvSpPr>
          <p:cNvPr id="199" name="Vonal"/>
          <p:cNvSpPr/>
          <p:nvPr/>
        </p:nvSpPr>
        <p:spPr>
          <a:xfrm>
            <a:off x="1679065" y="4806656"/>
            <a:ext cx="8651403" cy="17023"/>
          </a:xfrm>
          <a:prstGeom prst="line">
            <a:avLst/>
          </a:prstGeom>
          <a:ln w="38100">
            <a:solidFill>
              <a:srgbClr val="403D34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</p:spTree>
    <p:extLst>
      <p:ext uri="{BB962C8B-B14F-4D97-AF65-F5344CB8AC3E}">
        <p14:creationId xmlns:p14="http://schemas.microsoft.com/office/powerpoint/2010/main" val="342530416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2. PSR Index (Periodontal Screening and Recording)"/>
          <p:cNvSpPr txBox="1">
            <a:spLocks noGrp="1"/>
          </p:cNvSpPr>
          <p:nvPr>
            <p:ph type="title"/>
          </p:nvPr>
        </p:nvSpPr>
        <p:spPr>
          <a:xfrm>
            <a:off x="809468" y="89297"/>
            <a:ext cx="10927829" cy="109835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spcBef>
                <a:spcPts val="3000"/>
              </a:spcBef>
              <a:defRPr sz="4800" b="1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2. PSR Index (Periodontal Screening and Recording)</a:t>
            </a:r>
          </a:p>
        </p:txBody>
      </p:sp>
      <p:sp>
        <p:nvSpPr>
          <p:cNvPr id="190" name="CPITN index egyszerűsítése…"/>
          <p:cNvSpPr txBox="1">
            <a:spLocks noGrp="1"/>
          </p:cNvSpPr>
          <p:nvPr>
            <p:ph type="body" idx="1"/>
          </p:nvPr>
        </p:nvSpPr>
        <p:spPr>
          <a:xfrm>
            <a:off x="929390" y="1648917"/>
            <a:ext cx="11122702" cy="52983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321457" indent="0" algn="just" defTabSz="321457">
              <a:spcBef>
                <a:spcPts val="0"/>
              </a:spcBef>
              <a:buNone/>
              <a:defRPr sz="3000" b="1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CPITN index </a:t>
            </a:r>
            <a:r>
              <a:rPr dirty="0" err="1"/>
              <a:t>egyszerűsítése</a:t>
            </a: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fogsort</a:t>
            </a:r>
            <a:r>
              <a:rPr dirty="0"/>
              <a:t> 6 </a:t>
            </a:r>
            <a:r>
              <a:rPr dirty="0" err="1"/>
              <a:t>szextánsra</a:t>
            </a:r>
            <a:r>
              <a:rPr dirty="0"/>
              <a:t> (</a:t>
            </a:r>
            <a:r>
              <a:rPr dirty="0" err="1"/>
              <a:t>jobb</a:t>
            </a:r>
            <a:r>
              <a:rPr dirty="0"/>
              <a:t>, </a:t>
            </a:r>
            <a:r>
              <a:rPr dirty="0" err="1"/>
              <a:t>középső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bal</a:t>
            </a:r>
            <a:r>
              <a:rPr dirty="0"/>
              <a:t> </a:t>
            </a:r>
            <a:r>
              <a:rPr dirty="0" err="1"/>
              <a:t>maxillaris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jobb</a:t>
            </a:r>
            <a:r>
              <a:rPr dirty="0"/>
              <a:t>, </a:t>
            </a:r>
            <a:r>
              <a:rPr dirty="0" err="1"/>
              <a:t>középső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bal</a:t>
            </a:r>
            <a:r>
              <a:rPr dirty="0"/>
              <a:t> </a:t>
            </a:r>
            <a:r>
              <a:rPr dirty="0" err="1"/>
              <a:t>mandibularis</a:t>
            </a:r>
            <a:r>
              <a:rPr dirty="0"/>
              <a:t>) </a:t>
            </a:r>
            <a:r>
              <a:rPr dirty="0" err="1"/>
              <a:t>osztjuk</a:t>
            </a:r>
            <a:r>
              <a:rPr dirty="0"/>
              <a:t>. 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 b="1">
                <a:solidFill>
                  <a:srgbClr val="5A1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WHO </a:t>
            </a:r>
            <a:r>
              <a:rPr dirty="0" err="1"/>
              <a:t>parodontalis</a:t>
            </a:r>
            <a:r>
              <a:rPr dirty="0"/>
              <a:t> </a:t>
            </a:r>
            <a:r>
              <a:rPr dirty="0" err="1"/>
              <a:t>szondával</a:t>
            </a:r>
            <a:r>
              <a:rPr dirty="0"/>
              <a:t> </a:t>
            </a:r>
            <a:r>
              <a:rPr dirty="0" err="1"/>
              <a:t>végezzük</a:t>
            </a:r>
            <a:r>
              <a:rPr dirty="0"/>
              <a:t>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Minden </a:t>
            </a:r>
            <a:r>
              <a:rPr dirty="0" err="1"/>
              <a:t>szextansban</a:t>
            </a:r>
            <a:r>
              <a:rPr dirty="0"/>
              <a:t> </a:t>
            </a:r>
            <a:r>
              <a:rPr dirty="0" err="1"/>
              <a:t>csak</a:t>
            </a:r>
            <a:r>
              <a:rPr dirty="0"/>
              <a:t> a </a:t>
            </a:r>
            <a:r>
              <a:rPr dirty="0" err="1"/>
              <a:t>legmélyebb</a:t>
            </a:r>
            <a:r>
              <a:rPr dirty="0"/>
              <a:t> </a:t>
            </a:r>
            <a:r>
              <a:rPr dirty="0" err="1"/>
              <a:t>tasakmélységet</a:t>
            </a:r>
            <a:r>
              <a:rPr dirty="0"/>
              <a:t>  </a:t>
            </a:r>
            <a:r>
              <a:rPr dirty="0" err="1"/>
              <a:t>jegyezzük</a:t>
            </a:r>
            <a:r>
              <a:rPr dirty="0"/>
              <a:t> </a:t>
            </a:r>
            <a:r>
              <a:rPr dirty="0" err="1"/>
              <a:t>fel</a:t>
            </a:r>
            <a:r>
              <a:rPr dirty="0"/>
              <a:t> </a:t>
            </a:r>
            <a:r>
              <a:rPr b="1" dirty="0">
                <a:solidFill>
                  <a:srgbClr val="553D00"/>
                </a:solidFill>
              </a:rPr>
              <a:t>PSR Index </a:t>
            </a:r>
            <a:r>
              <a:rPr b="1" dirty="0" err="1">
                <a:solidFill>
                  <a:srgbClr val="553D00"/>
                </a:solidFill>
              </a:rPr>
              <a:t>adatlapra</a:t>
            </a:r>
            <a:r>
              <a:rPr b="1" dirty="0">
                <a:solidFill>
                  <a:srgbClr val="553D00"/>
                </a:solidFill>
              </a:rPr>
              <a:t>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parodontális</a:t>
            </a:r>
            <a:r>
              <a:rPr dirty="0"/>
              <a:t> </a:t>
            </a:r>
            <a:r>
              <a:rPr dirty="0" err="1"/>
              <a:t>státuszát</a:t>
            </a:r>
            <a:r>
              <a:rPr dirty="0"/>
              <a:t> a </a:t>
            </a:r>
            <a:r>
              <a:rPr dirty="0" err="1"/>
              <a:t>tasakmélység</a:t>
            </a:r>
            <a:r>
              <a:rPr dirty="0"/>
              <a:t>,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ínyvérzés</a:t>
            </a:r>
            <a:r>
              <a:rPr dirty="0"/>
              <a:t>, a </a:t>
            </a:r>
            <a:r>
              <a:rPr dirty="0" err="1"/>
              <a:t>fogkő</a:t>
            </a:r>
            <a:r>
              <a:rPr dirty="0"/>
              <a:t> </a:t>
            </a:r>
            <a:r>
              <a:rPr dirty="0" err="1"/>
              <a:t>mennyisége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plakkretenciót</a:t>
            </a:r>
            <a:r>
              <a:rPr dirty="0"/>
              <a:t> </a:t>
            </a:r>
            <a:r>
              <a:rPr dirty="0" err="1"/>
              <a:t>elősegítő</a:t>
            </a:r>
            <a:r>
              <a:rPr dirty="0"/>
              <a:t> </a:t>
            </a:r>
            <a:r>
              <a:rPr dirty="0" err="1"/>
              <a:t>tényezők</a:t>
            </a:r>
            <a:r>
              <a:rPr dirty="0"/>
              <a:t> </a:t>
            </a:r>
            <a:r>
              <a:rPr dirty="0" err="1"/>
              <a:t>alapján</a:t>
            </a:r>
            <a:r>
              <a:rPr dirty="0"/>
              <a:t> </a:t>
            </a:r>
            <a:r>
              <a:rPr dirty="0" err="1"/>
              <a:t>értékeljük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4489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zájhigiénés indexek"/>
          <p:cNvSpPr txBox="1">
            <a:spLocks noGrp="1"/>
          </p:cNvSpPr>
          <p:nvPr>
            <p:ph type="title"/>
          </p:nvPr>
        </p:nvSpPr>
        <p:spPr>
          <a:xfrm>
            <a:off x="2238375" y="383976"/>
            <a:ext cx="7715250" cy="6965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u="sng" dirty="0" err="1">
                <a:latin typeface="Times New Roman"/>
                <a:ea typeface="Times New Roman"/>
                <a:cs typeface="Times New Roman"/>
                <a:sym typeface="Times New Roman"/>
              </a:rPr>
              <a:t>Plakkfestés</a:t>
            </a:r>
            <a:r>
              <a:rPr lang="hu-HU" u="sng" dirty="0">
                <a:latin typeface="Times New Roman"/>
                <a:ea typeface="Times New Roman"/>
                <a:cs typeface="Times New Roman"/>
                <a:sym typeface="Times New Roman"/>
              </a:rPr>
              <a:t> nélkül alkalmazható:</a:t>
            </a:r>
            <a:br>
              <a:rPr lang="hu-HU" u="sng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152" name="1. Plakkfestés nélkül alkalmazható:…"/>
          <p:cNvSpPr txBox="1">
            <a:spLocks noGrp="1"/>
          </p:cNvSpPr>
          <p:nvPr>
            <p:ph type="body" idx="1"/>
          </p:nvPr>
        </p:nvSpPr>
        <p:spPr>
          <a:xfrm>
            <a:off x="1109271" y="1499015"/>
            <a:ext cx="10882859" cy="515661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 sz="2400" b="1">
                <a:solidFill>
                  <a:srgbClr val="831100"/>
                </a:solidFill>
              </a:defRPr>
            </a:pPr>
            <a:r>
              <a:rPr sz="3500" dirty="0"/>
              <a:t>I. Green-Vermillion-</a:t>
            </a:r>
            <a:r>
              <a:rPr sz="3500" dirty="0" err="1"/>
              <a:t>féle</a:t>
            </a:r>
            <a:r>
              <a:rPr sz="3500" dirty="0"/>
              <a:t> ORAL HYGIENE INDEX – Simplified (OHI-S)</a:t>
            </a:r>
          </a:p>
          <a:p>
            <a:pPr marL="321457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Értéke</a:t>
            </a:r>
            <a:r>
              <a:rPr dirty="0"/>
              <a:t> </a:t>
            </a:r>
            <a:r>
              <a:rPr dirty="0" err="1"/>
              <a:t>két</a:t>
            </a:r>
            <a:r>
              <a:rPr dirty="0"/>
              <a:t> </a:t>
            </a:r>
            <a:r>
              <a:rPr dirty="0" err="1"/>
              <a:t>indexből</a:t>
            </a:r>
            <a:r>
              <a:rPr dirty="0"/>
              <a:t> </a:t>
            </a:r>
            <a:r>
              <a:rPr dirty="0" err="1"/>
              <a:t>tevődik</a:t>
            </a:r>
            <a:r>
              <a:rPr dirty="0"/>
              <a:t> </a:t>
            </a:r>
            <a:r>
              <a:rPr dirty="0" err="1"/>
              <a:t>össze</a:t>
            </a:r>
            <a:r>
              <a:rPr dirty="0"/>
              <a:t>:</a:t>
            </a:r>
          </a:p>
          <a:p>
            <a:pPr marL="321457" marR="321457" indent="0" algn="just" defTabSz="321457">
              <a:spcBef>
                <a:spcPts val="0"/>
              </a:spcBef>
              <a:buNone/>
              <a:defRPr sz="2400" b="1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Debris (</a:t>
            </a:r>
            <a:r>
              <a:rPr dirty="0" err="1"/>
              <a:t>lepedék</a:t>
            </a:r>
            <a:r>
              <a:rPr dirty="0"/>
              <a:t>) DI</a:t>
            </a:r>
          </a:p>
          <a:p>
            <a:pPr marL="321457" marR="321457" indent="0" algn="just" defTabSz="321457">
              <a:spcBef>
                <a:spcPts val="0"/>
              </a:spcBef>
              <a:buNone/>
              <a:defRPr sz="2400" b="1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Calculus (</a:t>
            </a:r>
            <a:r>
              <a:rPr dirty="0" err="1"/>
              <a:t>fogkő</a:t>
            </a:r>
            <a:r>
              <a:rPr dirty="0"/>
              <a:t>) CI</a:t>
            </a:r>
          </a:p>
          <a:p>
            <a:pPr marL="321457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OHI-S = DI+CI-S (simplified) </a:t>
            </a:r>
            <a:r>
              <a:rPr dirty="0" err="1"/>
              <a:t>jelölés</a:t>
            </a:r>
            <a:r>
              <a:rPr dirty="0"/>
              <a:t> </a:t>
            </a:r>
            <a:r>
              <a:rPr dirty="0" err="1"/>
              <a:t>azt</a:t>
            </a:r>
            <a:r>
              <a:rPr dirty="0"/>
              <a:t> </a:t>
            </a:r>
            <a:r>
              <a:rPr dirty="0" err="1"/>
              <a:t>jelzi</a:t>
            </a:r>
            <a:r>
              <a:rPr dirty="0"/>
              <a:t>, </a:t>
            </a:r>
            <a:r>
              <a:rPr dirty="0" err="1"/>
              <a:t>hogy</a:t>
            </a:r>
            <a:r>
              <a:rPr dirty="0"/>
              <a:t> </a:t>
            </a:r>
            <a:r>
              <a:rPr dirty="0" err="1"/>
              <a:t>mindössze</a:t>
            </a:r>
            <a:r>
              <a:rPr dirty="0"/>
              <a:t> </a:t>
            </a:r>
            <a:r>
              <a:rPr b="1" dirty="0"/>
              <a:t>hat </a:t>
            </a:r>
            <a:r>
              <a:rPr b="1" dirty="0" err="1"/>
              <a:t>fogfelszínen</a:t>
            </a:r>
            <a:r>
              <a:rPr dirty="0"/>
              <a:t> </a:t>
            </a:r>
            <a:r>
              <a:rPr dirty="0" err="1"/>
              <a:t>határozzuk</a:t>
            </a:r>
            <a:r>
              <a:rPr dirty="0"/>
              <a:t> meg a </a:t>
            </a:r>
            <a:r>
              <a:rPr dirty="0" err="1"/>
              <a:t>lepedék</a:t>
            </a:r>
            <a:r>
              <a:rPr dirty="0"/>
              <a:t>-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fogkő</a:t>
            </a:r>
            <a:r>
              <a:rPr dirty="0"/>
              <a:t> </a:t>
            </a:r>
            <a:r>
              <a:rPr dirty="0" err="1"/>
              <a:t>felrakódás</a:t>
            </a:r>
            <a:r>
              <a:rPr dirty="0"/>
              <a:t> </a:t>
            </a:r>
            <a:r>
              <a:rPr dirty="0" err="1"/>
              <a:t>mértékét</a:t>
            </a:r>
            <a:r>
              <a:rPr dirty="0"/>
              <a:t>:</a:t>
            </a:r>
          </a:p>
          <a:p>
            <a:pPr marL="482186" marR="321457" indent="-160729" algn="just" defTabSz="321457">
              <a:spcBef>
                <a:spcPts val="0"/>
              </a:spcBef>
              <a:buNone/>
              <a:tabLst>
                <a:tab pos="482186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felső</a:t>
            </a:r>
            <a:r>
              <a:rPr dirty="0"/>
              <a:t> </a:t>
            </a:r>
            <a:r>
              <a:rPr dirty="0" err="1"/>
              <a:t>első</a:t>
            </a:r>
            <a:r>
              <a:rPr dirty="0"/>
              <a:t> </a:t>
            </a:r>
            <a:r>
              <a:rPr dirty="0" err="1"/>
              <a:t>molárisok</a:t>
            </a:r>
            <a:r>
              <a:rPr dirty="0"/>
              <a:t> (16 </a:t>
            </a:r>
            <a:r>
              <a:rPr dirty="0" err="1"/>
              <a:t>és</a:t>
            </a:r>
            <a:r>
              <a:rPr dirty="0"/>
              <a:t> 26) </a:t>
            </a:r>
            <a:r>
              <a:rPr dirty="0" err="1"/>
              <a:t>buccalis</a:t>
            </a:r>
            <a:r>
              <a:rPr dirty="0"/>
              <a:t> </a:t>
            </a:r>
            <a:r>
              <a:rPr dirty="0" err="1"/>
              <a:t>felszínén</a:t>
            </a:r>
            <a:r>
              <a:rPr dirty="0"/>
              <a:t> – ha </a:t>
            </a:r>
            <a:r>
              <a:rPr dirty="0" err="1"/>
              <a:t>ez</a:t>
            </a:r>
            <a:r>
              <a:rPr dirty="0"/>
              <a:t> </a:t>
            </a:r>
            <a:r>
              <a:rPr dirty="0" err="1"/>
              <a:t>hiányzik</a:t>
            </a:r>
            <a:r>
              <a:rPr dirty="0"/>
              <a:t> </a:t>
            </a:r>
            <a:r>
              <a:rPr dirty="0" err="1"/>
              <a:t>akkor</a:t>
            </a:r>
            <a:r>
              <a:rPr dirty="0"/>
              <a:t> a 17 </a:t>
            </a:r>
            <a:r>
              <a:rPr dirty="0" err="1"/>
              <a:t>és</a:t>
            </a:r>
            <a:r>
              <a:rPr dirty="0"/>
              <a:t> 27</a:t>
            </a:r>
          </a:p>
          <a:p>
            <a:pPr marL="482186" marR="321457" indent="-160729" algn="just" defTabSz="321457">
              <a:spcBef>
                <a:spcPts val="0"/>
              </a:spcBef>
              <a:buNone/>
              <a:tabLst>
                <a:tab pos="482186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megfelelő</a:t>
            </a:r>
            <a:r>
              <a:rPr dirty="0"/>
              <a:t> </a:t>
            </a:r>
            <a:r>
              <a:rPr dirty="0" err="1"/>
              <a:t>alsó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 36 </a:t>
            </a:r>
            <a:r>
              <a:rPr dirty="0" err="1"/>
              <a:t>és</a:t>
            </a:r>
            <a:r>
              <a:rPr dirty="0"/>
              <a:t> 46 (ill. 37 </a:t>
            </a:r>
            <a:r>
              <a:rPr dirty="0" err="1"/>
              <a:t>és</a:t>
            </a:r>
            <a:r>
              <a:rPr dirty="0"/>
              <a:t> 47) lingualis </a:t>
            </a:r>
            <a:r>
              <a:rPr dirty="0" err="1"/>
              <a:t>felszínén</a:t>
            </a:r>
            <a:endParaRPr dirty="0"/>
          </a:p>
          <a:p>
            <a:pPr marL="482186" marR="321457" indent="-160729" algn="just" defTabSz="321457">
              <a:spcBef>
                <a:spcPts val="0"/>
              </a:spcBef>
              <a:buNone/>
              <a:tabLst>
                <a:tab pos="482186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11 fog labialis (</a:t>
            </a:r>
            <a:r>
              <a:rPr dirty="0" err="1"/>
              <a:t>hiánynál</a:t>
            </a:r>
            <a:r>
              <a:rPr dirty="0"/>
              <a:t> 21)</a:t>
            </a:r>
          </a:p>
          <a:p>
            <a:pPr marL="482186" marR="321457" indent="-160729" algn="just" defTabSz="321457">
              <a:spcBef>
                <a:spcPts val="0"/>
              </a:spcBef>
              <a:buNone/>
              <a:tabLst>
                <a:tab pos="482186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31 fog  </a:t>
            </a:r>
            <a:r>
              <a:rPr dirty="0" err="1"/>
              <a:t>linguális</a:t>
            </a:r>
            <a:r>
              <a:rPr dirty="0"/>
              <a:t> </a:t>
            </a:r>
            <a:r>
              <a:rPr dirty="0" err="1"/>
              <a:t>felszín</a:t>
            </a:r>
            <a:r>
              <a:rPr dirty="0"/>
              <a:t> (</a:t>
            </a:r>
            <a:r>
              <a:rPr dirty="0" err="1"/>
              <a:t>hiánynál</a:t>
            </a:r>
            <a:r>
              <a:rPr dirty="0"/>
              <a:t> 41)</a:t>
            </a:r>
          </a:p>
          <a:p>
            <a:pPr marL="321457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szondát</a:t>
            </a:r>
            <a:r>
              <a:rPr dirty="0"/>
              <a:t> a fog </a:t>
            </a:r>
            <a:r>
              <a:rPr dirty="0" err="1"/>
              <a:t>felszínével</a:t>
            </a:r>
            <a:r>
              <a:rPr dirty="0"/>
              <a:t> </a:t>
            </a:r>
            <a:r>
              <a:rPr dirty="0" err="1"/>
              <a:t>párhuzamosan</a:t>
            </a:r>
            <a:r>
              <a:rPr dirty="0"/>
              <a:t> </a:t>
            </a:r>
            <a:r>
              <a:rPr dirty="0" err="1"/>
              <a:t>végighúzva</a:t>
            </a:r>
            <a:r>
              <a:rPr dirty="0"/>
              <a:t> a </a:t>
            </a:r>
            <a:r>
              <a:rPr dirty="0" err="1"/>
              <a:t>plakkban</a:t>
            </a:r>
            <a:r>
              <a:rPr dirty="0"/>
              <a:t> </a:t>
            </a:r>
            <a:r>
              <a:rPr dirty="0" err="1"/>
              <a:t>látható</a:t>
            </a:r>
            <a:r>
              <a:rPr dirty="0"/>
              <a:t> a </a:t>
            </a:r>
            <a:r>
              <a:rPr dirty="0" err="1"/>
              <a:t>karcnyom</a:t>
            </a:r>
            <a:r>
              <a:rPr dirty="0"/>
              <a:t>.</a:t>
            </a:r>
          </a:p>
          <a:p>
            <a:pPr marL="321457" marR="321457" indent="0" algn="just" defTabSz="321457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fogkövön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érdességet</a:t>
            </a:r>
            <a:r>
              <a:rPr dirty="0"/>
              <a:t> </a:t>
            </a:r>
            <a:r>
              <a:rPr dirty="0" err="1"/>
              <a:t>tapintjuk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930571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AF8140-4119-8F49-B799-36827969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3295"/>
          </a:xfrm>
        </p:spPr>
        <p:txBody>
          <a:bodyPr/>
          <a:lstStyle/>
          <a:p>
            <a:r>
              <a:rPr lang="hu-HU" b="1" dirty="0">
                <a:latin typeface="Times New Roman"/>
                <a:ea typeface="Times New Roman"/>
                <a:cs typeface="Times New Roman"/>
                <a:sym typeface="Times New Roman"/>
              </a:rPr>
              <a:t>PSR Index értékelése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A6CCCD9-1D7F-E14D-826B-A55B09E6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588957"/>
            <a:ext cx="9601200" cy="5096656"/>
          </a:xfrm>
        </p:spPr>
        <p:txBody>
          <a:bodyPr>
            <a:normAutofit fontScale="62500" lnSpcReduction="20000"/>
          </a:bodyPr>
          <a:lstStyle/>
          <a:p>
            <a:pPr marL="321457" marR="321457" indent="-160729" algn="just" defTabSz="321457">
              <a:lnSpc>
                <a:spcPct val="170000"/>
              </a:lnSpc>
              <a:spcBef>
                <a:spcPts val="0"/>
              </a:spcBef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0-nincs tasak, nincs fogkő, elálló tömés vagy koronaszél, nincs vérzés szondázásra</a:t>
            </a:r>
          </a:p>
          <a:p>
            <a:pPr marL="321457" marR="321457" indent="-160729" algn="just" defTabSz="321457">
              <a:lnSpc>
                <a:spcPct val="170000"/>
              </a:lnSpc>
              <a:spcBef>
                <a:spcPts val="0"/>
              </a:spcBef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1-a szonda színnel jelölt része egyik fog mellett sem tűnik el (3,5-5,5 mm). Nincs fogkő és egyéb </a:t>
            </a:r>
            <a:r>
              <a:rPr lang="hu-HU" dirty="0" err="1"/>
              <a:t>plakkretenciós</a:t>
            </a:r>
            <a:r>
              <a:rPr lang="hu-HU" dirty="0"/>
              <a:t> tényező. Ellátás: professzionális szájhigiénés beavatkozás (</a:t>
            </a:r>
            <a:r>
              <a:rPr lang="hu-HU" dirty="0" err="1"/>
              <a:t>szupra</a:t>
            </a:r>
            <a:r>
              <a:rPr lang="hu-HU" dirty="0"/>
              <a:t>-, </a:t>
            </a:r>
            <a:r>
              <a:rPr lang="hu-HU" dirty="0" err="1"/>
              <a:t>szubgingivális</a:t>
            </a:r>
            <a:r>
              <a:rPr lang="hu-HU" dirty="0"/>
              <a:t> </a:t>
            </a:r>
            <a:r>
              <a:rPr lang="hu-HU" dirty="0" err="1"/>
              <a:t>plakkeltávolítás</a:t>
            </a:r>
            <a:r>
              <a:rPr lang="hu-HU" dirty="0"/>
              <a:t>)</a:t>
            </a:r>
          </a:p>
          <a:p>
            <a:pPr marL="141457" marR="321457" indent="-160729" algn="just" defTabSz="321457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2-a szonda színnel jelölt része egyik fog mellett sem tűnik el, </a:t>
            </a:r>
            <a:r>
              <a:rPr lang="hu-HU" dirty="0" err="1"/>
              <a:t>szupra</a:t>
            </a:r>
            <a:r>
              <a:rPr lang="hu-HU" dirty="0"/>
              <a:t>-, </a:t>
            </a:r>
            <a:r>
              <a:rPr lang="hu-HU" dirty="0" err="1"/>
              <a:t>szubgingivális</a:t>
            </a:r>
            <a:r>
              <a:rPr lang="hu-HU" dirty="0"/>
              <a:t> fogkő észlelhető vagy egyéb </a:t>
            </a:r>
            <a:r>
              <a:rPr lang="hu-HU" dirty="0" err="1"/>
              <a:t>plakkretenciós</a:t>
            </a:r>
            <a:r>
              <a:rPr lang="hu-HU" dirty="0"/>
              <a:t> tényező. Vérzés szondázásra. Ellátás: szájhigiénés instrukció, fogorvosi kezelés </a:t>
            </a:r>
            <a:r>
              <a:rPr lang="hu-HU" dirty="0" err="1"/>
              <a:t>depurálás</a:t>
            </a:r>
            <a:r>
              <a:rPr lang="hu-HU" dirty="0"/>
              <a:t>, elálló tömések, </a:t>
            </a:r>
            <a:r>
              <a:rPr lang="hu-HU" dirty="0" err="1"/>
              <a:t>koronaszélek</a:t>
            </a:r>
            <a:r>
              <a:rPr lang="hu-HU" dirty="0"/>
              <a:t> korrekciója.</a:t>
            </a:r>
          </a:p>
          <a:p>
            <a:pPr marL="321457" marR="321457" indent="-160729" algn="just" defTabSz="321457">
              <a:lnSpc>
                <a:spcPct val="170000"/>
              </a:lnSpc>
              <a:spcBef>
                <a:spcPts val="0"/>
              </a:spcBef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3-a szonda színnel jelölt része részben eltűnik a </a:t>
            </a:r>
            <a:r>
              <a:rPr lang="hu-HU" dirty="0" err="1"/>
              <a:t>gingivalis</a:t>
            </a:r>
            <a:r>
              <a:rPr lang="hu-HU" dirty="0"/>
              <a:t> </a:t>
            </a:r>
            <a:r>
              <a:rPr lang="hu-HU" dirty="0" err="1"/>
              <a:t>sulcusban</a:t>
            </a:r>
            <a:r>
              <a:rPr lang="hu-HU" dirty="0"/>
              <a:t> – a legmélyebb tasak több mint 3,5 mm – </a:t>
            </a:r>
            <a:r>
              <a:rPr lang="hu-HU" dirty="0" err="1"/>
              <a:t>Parodontális</a:t>
            </a:r>
            <a:r>
              <a:rPr lang="hu-HU" dirty="0"/>
              <a:t> kezelés</a:t>
            </a:r>
          </a:p>
          <a:p>
            <a:pPr marL="321457" marR="321457" indent="-160729" algn="just" defTabSz="321457">
              <a:lnSpc>
                <a:spcPct val="170000"/>
              </a:lnSpc>
              <a:spcBef>
                <a:spcPts val="0"/>
              </a:spcBef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4-szonda színnel jelölt része teljesen eltűnik– a legmélyebb tasak több mint 5,5 mm – </a:t>
            </a:r>
            <a:r>
              <a:rPr lang="hu-HU" dirty="0" err="1"/>
              <a:t>Parodontális</a:t>
            </a:r>
            <a:r>
              <a:rPr lang="hu-HU" dirty="0"/>
              <a:t> kezelés</a:t>
            </a:r>
          </a:p>
        </p:txBody>
      </p:sp>
    </p:spTree>
    <p:extLst>
      <p:ext uri="{BB962C8B-B14F-4D97-AF65-F5344CB8AC3E}">
        <p14:creationId xmlns:p14="http://schemas.microsoft.com/office/powerpoint/2010/main" val="9927261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5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FCA57FDA-EDA5-AD47-926D-5195A02A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70" y="800100"/>
            <a:ext cx="368046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1506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448583-0570-FD4D-A3A8-22DF1A56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Hagyományos </a:t>
            </a:r>
            <a:r>
              <a:rPr lang="hu-HU" dirty="0" err="1"/>
              <a:t>parodontális</a:t>
            </a:r>
            <a:r>
              <a:rPr lang="hu-HU" dirty="0"/>
              <a:t> klinikai diagnosztikai módszerek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42E3885-1BD1-1947-944A-96865F74B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hu-HU" dirty="0"/>
              <a:t>A klinikai gyakorlatban még ma is a hagyományos klinikai és radiológiai diagnosztikai módszerek alapján állítjuk fel a </a:t>
            </a:r>
            <a:r>
              <a:rPr lang="hu-HU" dirty="0" err="1"/>
              <a:t>parodontális</a:t>
            </a:r>
            <a:r>
              <a:rPr lang="hu-HU" dirty="0"/>
              <a:t> diagnózist. </a:t>
            </a:r>
          </a:p>
          <a:p>
            <a:pPr fontAlgn="base">
              <a:lnSpc>
                <a:spcPct val="150000"/>
              </a:lnSpc>
            </a:pPr>
            <a:r>
              <a:rPr lang="hu-HU" dirty="0"/>
              <a:t>A diagnosztikus módszerek egyik csoportja a gyulladás fokának, másik csoportja pedig a gyulladás következtében kialakult szövetpusztulás mértékének megítélését célozza </a:t>
            </a:r>
            <a:r>
              <a:rPr lang="hu-HU" i="1" dirty="0"/>
              <a:t>(Gera szerk.,2005)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418154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A plakk ellenes kezelés során nem arra kell törekednünk, hogy a plakkot teljesen eltávolítsuk és a környezetet „sterillé“ tegyük. A plakk mennyiségét és ökológiai egyensúlyát kell olyan küszöbértékek alá vinni, mely már nem okoz az adott egyén számára ínygyulladást vagy fogágygyulladást.…"/>
          <p:cNvSpPr txBox="1">
            <a:spLocks noGrp="1"/>
          </p:cNvSpPr>
          <p:nvPr>
            <p:ph type="body" idx="1"/>
          </p:nvPr>
        </p:nvSpPr>
        <p:spPr>
          <a:xfrm>
            <a:off x="1818680" y="609443"/>
            <a:ext cx="8545711" cy="6194979"/>
          </a:xfrm>
          <a:prstGeom prst="rect">
            <a:avLst/>
          </a:prstGeom>
        </p:spPr>
        <p:txBody>
          <a:bodyPr/>
          <a:lstStyle/>
          <a:p>
            <a:pPr marL="0" marR="321457" indent="0" algn="just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109" dirty="0"/>
              <a:t>A plakk ellenes kezelés során nem arra kell törekednünk, hogy a plakkot teljesen eltávolítsuk és a környezetet „sterillé“ tegyük. A plakk mennyiségét és ökológiai egyensúlyát kell olyan küszöbértékek alá vinni, mely már nem okoz az adott egyén számára ínygyulladást vagy fogágygyulladást.</a:t>
            </a:r>
          </a:p>
          <a:p>
            <a:pPr marL="0" marR="321457" indent="0" algn="just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400" b="1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109" dirty="0"/>
              <a:t>Mivel az egyéni rezisztencia különböző, ezért jelentős egyéni különbségek vannak abban, hogy az egyes emberek milyen összetételű és mennyiségű dentális plakkot képesek elviselni gyulladásos tünetek nélkül.</a:t>
            </a:r>
          </a:p>
          <a:p>
            <a:pPr marL="0" marR="321457" indent="0" algn="just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109" dirty="0"/>
              <a:t>Ezt az egyensúlyt meghatározzák a szervezet nem specifikus és specifikus védelmét biztosító rendszerek (macrophagok, leukocyták, celluláris és humorális immunitás) és a lokális faktorok közötti viszony.</a:t>
            </a:r>
          </a:p>
          <a:p>
            <a:pPr marL="0" marR="321457" indent="0" algn="just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109" dirty="0"/>
              <a:t>Lokális tényezők:</a:t>
            </a:r>
          </a:p>
          <a:p>
            <a:pPr marL="482186" marR="321457" indent="-160729" algn="just" defTabSz="321457">
              <a:spcBef>
                <a:spcPts val="0"/>
              </a:spcBef>
              <a:buNone/>
              <a:tabLst>
                <a:tab pos="250022" algn="l"/>
                <a:tab pos="482186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109" dirty="0"/>
              <a:t>-	plakk képződést elősegítő, mechanikai fogtisztítást akadályozó faktorok:</a:t>
            </a:r>
          </a:p>
          <a:p>
            <a:pPr marL="1307272" marR="321457" indent="-342900" algn="just" defTabSz="321457">
              <a:spcBef>
                <a:spcPts val="0"/>
              </a:spcBef>
              <a:tabLst>
                <a:tab pos="250022" algn="l"/>
                <a:tab pos="500045" algn="l"/>
                <a:tab pos="750067" algn="l"/>
                <a:tab pos="1000089" algn="l"/>
                <a:tab pos="1125101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109" dirty="0" err="1"/>
              <a:t>ez</a:t>
            </a:r>
            <a:r>
              <a:rPr sz="2109" dirty="0"/>
              <a:t> lehet természetes pl torlódott fogak,</a:t>
            </a:r>
          </a:p>
          <a:p>
            <a:pPr marL="1307272" marR="321457" indent="-342900" algn="just" defTabSz="321457">
              <a:spcBef>
                <a:spcPts val="0"/>
              </a:spcBef>
              <a:tabLst>
                <a:tab pos="250022" algn="l"/>
                <a:tab pos="500045" algn="l"/>
                <a:tab pos="750067" algn="l"/>
                <a:tab pos="1000089" algn="l"/>
                <a:tab pos="1125101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109" dirty="0" err="1"/>
              <a:t>mesterséges</a:t>
            </a:r>
            <a:r>
              <a:rPr sz="2109" dirty="0"/>
              <a:t> pl elálló szélű korona.</a:t>
            </a:r>
          </a:p>
          <a:p>
            <a:pPr marL="0" marR="321457" indent="0" algn="just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109" dirty="0"/>
          </a:p>
        </p:txBody>
      </p:sp>
      <p:pic>
        <p:nvPicPr>
          <p:cNvPr id="206" name="before_zart_1.jpg" descr="before_zar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432" y="5395755"/>
            <a:ext cx="2321719" cy="12412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07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övetkező súlyossági fokok szerint értékelünk: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5883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sz="3600" b="1" dirty="0" err="1"/>
              <a:t>Következő</a:t>
            </a:r>
            <a:r>
              <a:rPr sz="3600" b="1" dirty="0"/>
              <a:t> </a:t>
            </a:r>
            <a:r>
              <a:rPr sz="3600" b="1" dirty="0" err="1"/>
              <a:t>súlyossági</a:t>
            </a:r>
            <a:r>
              <a:rPr sz="3600" b="1" dirty="0"/>
              <a:t> </a:t>
            </a:r>
            <a:r>
              <a:rPr sz="3600" b="1" dirty="0" err="1"/>
              <a:t>fokok</a:t>
            </a:r>
            <a:r>
              <a:rPr sz="3600" b="1" dirty="0"/>
              <a:t> </a:t>
            </a:r>
            <a:r>
              <a:rPr sz="3600" b="1" dirty="0" err="1"/>
              <a:t>szerint</a:t>
            </a:r>
            <a:r>
              <a:rPr sz="3600" b="1" dirty="0"/>
              <a:t> </a:t>
            </a:r>
            <a:r>
              <a:rPr sz="3600" b="1" dirty="0" err="1"/>
              <a:t>értékelünk</a:t>
            </a:r>
            <a:r>
              <a:rPr sz="3600" b="1" dirty="0"/>
              <a:t>:</a:t>
            </a:r>
          </a:p>
        </p:txBody>
      </p:sp>
      <p:sp>
        <p:nvSpPr>
          <p:cNvPr id="155" name="Orál Debris Index (DI-S)…"/>
          <p:cNvSpPr txBox="1">
            <a:spLocks noGrp="1"/>
          </p:cNvSpPr>
          <p:nvPr>
            <p:ph type="body" idx="1"/>
          </p:nvPr>
        </p:nvSpPr>
        <p:spPr>
          <a:xfrm>
            <a:off x="1371600" y="1723869"/>
            <a:ext cx="9601200" cy="47968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321457" indent="0" algn="just" defTabSz="321457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3600" b="1" u="sng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 err="1"/>
              <a:t>Orál</a:t>
            </a:r>
            <a:r>
              <a:rPr sz="3200" dirty="0"/>
              <a:t> Debris Index (DI-S)</a:t>
            </a:r>
          </a:p>
          <a:p>
            <a:pPr marL="482186" marR="321457" indent="-160729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0-	</a:t>
            </a:r>
            <a:r>
              <a:rPr sz="3200" dirty="0" err="1"/>
              <a:t>nincs</a:t>
            </a:r>
            <a:r>
              <a:rPr sz="3200" dirty="0"/>
              <a:t> </a:t>
            </a:r>
            <a:r>
              <a:rPr sz="3200" dirty="0" err="1"/>
              <a:t>lepedék</a:t>
            </a:r>
            <a:endParaRPr sz="3200" dirty="0"/>
          </a:p>
          <a:p>
            <a:pPr marL="482186" marR="321457" indent="-160729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1-	a fog </a:t>
            </a:r>
            <a:r>
              <a:rPr sz="3200" dirty="0" err="1"/>
              <a:t>gingivális</a:t>
            </a:r>
            <a:r>
              <a:rPr sz="3200" dirty="0"/>
              <a:t> </a:t>
            </a:r>
            <a:r>
              <a:rPr sz="3200" dirty="0" err="1"/>
              <a:t>harmadát</a:t>
            </a:r>
            <a:r>
              <a:rPr sz="3200" dirty="0"/>
              <a:t> </a:t>
            </a:r>
            <a:r>
              <a:rPr sz="3200" dirty="0" err="1"/>
              <a:t>vagy</a:t>
            </a:r>
            <a:r>
              <a:rPr sz="3200" dirty="0"/>
              <a:t> </a:t>
            </a:r>
            <a:r>
              <a:rPr sz="3200" dirty="0" err="1"/>
              <a:t>annál</a:t>
            </a:r>
            <a:r>
              <a:rPr sz="3200" dirty="0"/>
              <a:t> </a:t>
            </a:r>
            <a:r>
              <a:rPr sz="3200" dirty="0" err="1"/>
              <a:t>kisebb</a:t>
            </a:r>
            <a:r>
              <a:rPr sz="3200" dirty="0"/>
              <a:t> </a:t>
            </a:r>
            <a:r>
              <a:rPr sz="3200" dirty="0" err="1"/>
              <a:t>területet</a:t>
            </a:r>
            <a:r>
              <a:rPr sz="3200" dirty="0"/>
              <a:t> </a:t>
            </a:r>
            <a:r>
              <a:rPr sz="3200" dirty="0" err="1"/>
              <a:t>lepedék</a:t>
            </a:r>
            <a:r>
              <a:rPr sz="3200" dirty="0"/>
              <a:t> fed</a:t>
            </a:r>
          </a:p>
          <a:p>
            <a:pPr marL="482186" marR="321457" indent="-160729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2-	</a:t>
            </a:r>
            <a:r>
              <a:rPr sz="3200" dirty="0" err="1"/>
              <a:t>lepedék</a:t>
            </a:r>
            <a:r>
              <a:rPr sz="3200" dirty="0"/>
              <a:t> </a:t>
            </a:r>
            <a:r>
              <a:rPr sz="3200" dirty="0" err="1"/>
              <a:t>borítja</a:t>
            </a:r>
            <a:r>
              <a:rPr sz="3200" dirty="0"/>
              <a:t> a </a:t>
            </a:r>
            <a:r>
              <a:rPr sz="3200" dirty="0" err="1"/>
              <a:t>fogfelszín</a:t>
            </a:r>
            <a:r>
              <a:rPr sz="3200" dirty="0"/>
              <a:t> </a:t>
            </a:r>
            <a:r>
              <a:rPr sz="3200" dirty="0" err="1"/>
              <a:t>egy</a:t>
            </a:r>
            <a:r>
              <a:rPr sz="3200" dirty="0"/>
              <a:t>-, de </a:t>
            </a:r>
            <a:r>
              <a:rPr sz="3200" dirty="0" err="1"/>
              <a:t>kevesebb</a:t>
            </a:r>
            <a:r>
              <a:rPr sz="3200" dirty="0"/>
              <a:t> mint </a:t>
            </a:r>
            <a:r>
              <a:rPr sz="3200" dirty="0" err="1"/>
              <a:t>kétharmadát</a:t>
            </a:r>
            <a:endParaRPr sz="3200" dirty="0"/>
          </a:p>
          <a:p>
            <a:pPr marL="482186" marR="321457" indent="-160729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3-	</a:t>
            </a:r>
            <a:r>
              <a:rPr sz="3200" dirty="0" err="1"/>
              <a:t>lepedék</a:t>
            </a:r>
            <a:r>
              <a:rPr sz="3200" dirty="0"/>
              <a:t> </a:t>
            </a:r>
            <a:r>
              <a:rPr sz="3200" dirty="0" err="1"/>
              <a:t>található</a:t>
            </a:r>
            <a:r>
              <a:rPr sz="3200" dirty="0"/>
              <a:t> a </a:t>
            </a:r>
            <a:r>
              <a:rPr sz="3200" dirty="0" err="1"/>
              <a:t>fogfelszín</a:t>
            </a:r>
            <a:r>
              <a:rPr sz="3200" dirty="0"/>
              <a:t> </a:t>
            </a:r>
            <a:r>
              <a:rPr sz="3200" dirty="0" err="1"/>
              <a:t>több</a:t>
            </a:r>
            <a:r>
              <a:rPr sz="3200" dirty="0"/>
              <a:t> mint </a:t>
            </a:r>
            <a:r>
              <a:rPr sz="3200" dirty="0" err="1"/>
              <a:t>kétharmadán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57260835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alculus Index (CI)…"/>
          <p:cNvSpPr txBox="1">
            <a:spLocks noGrp="1"/>
          </p:cNvSpPr>
          <p:nvPr>
            <p:ph type="body" idx="1"/>
          </p:nvPr>
        </p:nvSpPr>
        <p:spPr>
          <a:xfrm>
            <a:off x="1244184" y="482203"/>
            <a:ext cx="10238282" cy="584894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14305" indent="-214305">
              <a:defRPr sz="3200" u="sng">
                <a:solidFill>
                  <a:srgbClr val="450E59"/>
                </a:solidFill>
              </a:defRPr>
            </a:pP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Calculus Index (CI)</a:t>
            </a:r>
            <a:endParaRPr lang="hu-HU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  <a:defRPr sz="3200" u="sng">
                <a:solidFill>
                  <a:srgbClr val="450E59"/>
                </a:solidFill>
              </a:defRPr>
            </a:pP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algn="just" defTabSz="321457">
              <a:lnSpc>
                <a:spcPct val="150000"/>
              </a:lnSpc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0-	</a:t>
            </a:r>
            <a:r>
              <a:rPr sz="2800" dirty="0" err="1"/>
              <a:t>nincs</a:t>
            </a:r>
            <a:r>
              <a:rPr sz="2800" dirty="0"/>
              <a:t> </a:t>
            </a:r>
            <a:r>
              <a:rPr sz="2800" dirty="0" err="1"/>
              <a:t>fogkő</a:t>
            </a:r>
            <a:r>
              <a:rPr sz="2800" dirty="0"/>
              <a:t> a </a:t>
            </a:r>
            <a:r>
              <a:rPr sz="2800" dirty="0" err="1"/>
              <a:t>gingivális</a:t>
            </a:r>
            <a:r>
              <a:rPr sz="2800" dirty="0"/>
              <a:t> </a:t>
            </a:r>
            <a:r>
              <a:rPr sz="2800" dirty="0" err="1"/>
              <a:t>harmadban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algn="just" defTabSz="321457">
              <a:lnSpc>
                <a:spcPct val="150000"/>
              </a:lnSpc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1-	a </a:t>
            </a:r>
            <a:r>
              <a:rPr sz="2800" dirty="0" err="1"/>
              <a:t>fogéval</a:t>
            </a:r>
            <a:r>
              <a:rPr sz="2800" dirty="0"/>
              <a:t> </a:t>
            </a:r>
            <a:r>
              <a:rPr sz="2800" dirty="0" err="1"/>
              <a:t>közel</a:t>
            </a:r>
            <a:r>
              <a:rPr sz="2800" dirty="0"/>
              <a:t> </a:t>
            </a:r>
            <a:r>
              <a:rPr sz="2800" dirty="0" err="1"/>
              <a:t>azonos</a:t>
            </a:r>
            <a:r>
              <a:rPr sz="2800" dirty="0"/>
              <a:t> </a:t>
            </a:r>
            <a:r>
              <a:rPr sz="2800" dirty="0" err="1"/>
              <a:t>színű</a:t>
            </a:r>
            <a:r>
              <a:rPr sz="2800" dirty="0"/>
              <a:t> </a:t>
            </a:r>
            <a:r>
              <a:rPr sz="2800" dirty="0" err="1"/>
              <a:t>supragingivális</a:t>
            </a:r>
            <a:r>
              <a:rPr sz="2800" dirty="0"/>
              <a:t> </a:t>
            </a:r>
            <a:r>
              <a:rPr sz="2800" dirty="0" err="1"/>
              <a:t>fogkő</a:t>
            </a:r>
            <a:r>
              <a:rPr sz="2800" dirty="0"/>
              <a:t> a </a:t>
            </a:r>
            <a:r>
              <a:rPr sz="2800" dirty="0" err="1"/>
              <a:t>gingivális</a:t>
            </a:r>
            <a:r>
              <a:rPr sz="2800" dirty="0"/>
              <a:t> </a:t>
            </a:r>
            <a:r>
              <a:rPr sz="2800" dirty="0" err="1"/>
              <a:t>harmadban</a:t>
            </a:r>
            <a:r>
              <a:rPr sz="2800" dirty="0"/>
              <a:t>, </a:t>
            </a:r>
            <a:r>
              <a:rPr sz="2800" dirty="0" err="1"/>
              <a:t>vagy</a:t>
            </a:r>
            <a:r>
              <a:rPr sz="2800" dirty="0"/>
              <a:t> </a:t>
            </a:r>
            <a:r>
              <a:rPr sz="2800" dirty="0" err="1"/>
              <a:t>annál</a:t>
            </a:r>
            <a:r>
              <a:rPr sz="2800" dirty="0"/>
              <a:t> </a:t>
            </a:r>
            <a:r>
              <a:rPr sz="2800" dirty="0" err="1"/>
              <a:t>kisebb</a:t>
            </a:r>
            <a:r>
              <a:rPr sz="2800" dirty="0"/>
              <a:t> </a:t>
            </a:r>
            <a:r>
              <a:rPr sz="2800" dirty="0" err="1"/>
              <a:t>felszínen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algn="just" defTabSz="321457">
              <a:lnSpc>
                <a:spcPct val="150000"/>
              </a:lnSpc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2-	a fog </a:t>
            </a:r>
            <a:r>
              <a:rPr sz="2800" dirty="0" err="1"/>
              <a:t>felszínének</a:t>
            </a:r>
            <a:r>
              <a:rPr sz="2800" dirty="0"/>
              <a:t> </a:t>
            </a:r>
            <a:r>
              <a:rPr sz="2800" dirty="0" err="1"/>
              <a:t>kétharmadát</a:t>
            </a:r>
            <a:r>
              <a:rPr sz="2800" dirty="0"/>
              <a:t> </a:t>
            </a:r>
            <a:r>
              <a:rPr sz="2800" dirty="0" err="1"/>
              <a:t>supragingivális</a:t>
            </a:r>
            <a:r>
              <a:rPr sz="2800" dirty="0"/>
              <a:t> </a:t>
            </a:r>
            <a:r>
              <a:rPr sz="2800" dirty="0" err="1"/>
              <a:t>fogkő</a:t>
            </a:r>
            <a:r>
              <a:rPr sz="2800" dirty="0"/>
              <a:t> </a:t>
            </a:r>
            <a:r>
              <a:rPr sz="2800" dirty="0" err="1"/>
              <a:t>fedi</a:t>
            </a:r>
            <a:r>
              <a:rPr sz="2800" dirty="0"/>
              <a:t> </a:t>
            </a:r>
            <a:r>
              <a:rPr sz="2800" dirty="0" err="1"/>
              <a:t>vagy</a:t>
            </a:r>
            <a:r>
              <a:rPr sz="2800" dirty="0"/>
              <a:t> </a:t>
            </a:r>
            <a:r>
              <a:rPr sz="2800" dirty="0" err="1"/>
              <a:t>elszórtan</a:t>
            </a:r>
            <a:r>
              <a:rPr sz="2800" dirty="0"/>
              <a:t> </a:t>
            </a:r>
            <a:r>
              <a:rPr sz="2800" dirty="0" err="1"/>
              <a:t>sötétebb</a:t>
            </a:r>
            <a:r>
              <a:rPr sz="2800" dirty="0"/>
              <a:t> </a:t>
            </a:r>
            <a:r>
              <a:rPr sz="2800" dirty="0" err="1"/>
              <a:t>színű</a:t>
            </a:r>
            <a:r>
              <a:rPr sz="2800" dirty="0"/>
              <a:t> </a:t>
            </a:r>
            <a:r>
              <a:rPr sz="2800" dirty="0" err="1"/>
              <a:t>subgingivális</a:t>
            </a:r>
            <a:r>
              <a:rPr sz="2800" dirty="0"/>
              <a:t> </a:t>
            </a:r>
            <a:r>
              <a:rPr sz="2800" dirty="0" err="1"/>
              <a:t>fogkövek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algn="just" defTabSz="321457">
              <a:lnSpc>
                <a:spcPct val="150000"/>
              </a:lnSpc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3-	a fog </a:t>
            </a:r>
            <a:r>
              <a:rPr sz="2800" dirty="0" err="1"/>
              <a:t>felszínének</a:t>
            </a:r>
            <a:r>
              <a:rPr sz="2800" dirty="0"/>
              <a:t> </a:t>
            </a:r>
            <a:r>
              <a:rPr sz="2800" dirty="0" err="1"/>
              <a:t>kétharmadát</a:t>
            </a:r>
            <a:r>
              <a:rPr sz="2800" dirty="0"/>
              <a:t> </a:t>
            </a:r>
            <a:r>
              <a:rPr sz="2800" dirty="0" err="1"/>
              <a:t>supragingivális</a:t>
            </a:r>
            <a:r>
              <a:rPr sz="2800" dirty="0"/>
              <a:t> </a:t>
            </a:r>
            <a:r>
              <a:rPr sz="2800" dirty="0" err="1"/>
              <a:t>fogkő</a:t>
            </a:r>
            <a:r>
              <a:rPr sz="2800" dirty="0"/>
              <a:t> </a:t>
            </a:r>
            <a:r>
              <a:rPr sz="2800" dirty="0" err="1"/>
              <a:t>borítja</a:t>
            </a:r>
            <a:r>
              <a:rPr sz="2800" dirty="0"/>
              <a:t> </a:t>
            </a:r>
            <a:r>
              <a:rPr sz="2800" dirty="0" err="1"/>
              <a:t>vagy</a:t>
            </a:r>
            <a:r>
              <a:rPr sz="2800" dirty="0"/>
              <a:t> </a:t>
            </a:r>
            <a:r>
              <a:rPr sz="2800" dirty="0" err="1"/>
              <a:t>összefüggő</a:t>
            </a:r>
            <a:r>
              <a:rPr sz="2800" dirty="0"/>
              <a:t>, </a:t>
            </a:r>
            <a:r>
              <a:rPr sz="2800" dirty="0" err="1"/>
              <a:t>subgingiválisan</a:t>
            </a:r>
            <a:r>
              <a:rPr sz="2800" dirty="0"/>
              <a:t> </a:t>
            </a:r>
            <a:r>
              <a:rPr sz="2800" dirty="0" err="1"/>
              <a:t>elhelyezkedő</a:t>
            </a:r>
            <a:r>
              <a:rPr sz="2800" dirty="0"/>
              <a:t> </a:t>
            </a:r>
            <a:r>
              <a:rPr sz="2800" dirty="0" err="1"/>
              <a:t>fogkőréteg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35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3B1E7D-DFBB-AD48-BF8D-94038602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Értékelés: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56BB22-2A35-D041-A510-C6443F6F1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562" y="1813810"/>
            <a:ext cx="5388079" cy="4358390"/>
          </a:xfrm>
        </p:spPr>
        <p:txBody>
          <a:bodyPr vert="horz" lIns="91440" tIns="45720" rIns="91440" bIns="45720" rtlCol="0">
            <a:normAutofit/>
          </a:bodyPr>
          <a:lstStyle/>
          <a:p>
            <a:pPr marR="321457">
              <a:spcBef>
                <a:spcPts val="0"/>
              </a:spcBef>
              <a:buFont typeface="Franklin Gothic Book" panose="020B0503020102020204" pitchFamily="34" charset="0"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>
              <a:sym typeface="Times New Roman"/>
            </a:endParaRPr>
          </a:p>
          <a:p>
            <a:pPr marR="321457">
              <a:spcBef>
                <a:spcPts val="0"/>
              </a:spcBef>
              <a:buFont typeface="Franklin Gothic Book" panose="020B0503020102020204" pitchFamily="34" charset="0"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/>
              <a:t>Mindkét</a:t>
            </a:r>
            <a:r>
              <a:rPr lang="en-US" dirty="0"/>
              <a:t> </a:t>
            </a:r>
            <a:r>
              <a:rPr lang="en-US" dirty="0" err="1"/>
              <a:t>indexnél</a:t>
            </a:r>
            <a:r>
              <a:rPr lang="en-US" dirty="0"/>
              <a:t> </a:t>
            </a:r>
            <a:r>
              <a:rPr lang="en-US" dirty="0" err="1"/>
              <a:t>számtani</a:t>
            </a:r>
            <a:r>
              <a:rPr lang="en-US" dirty="0"/>
              <a:t> </a:t>
            </a:r>
            <a:r>
              <a:rPr lang="en-US" dirty="0" err="1"/>
              <a:t>átlagot</a:t>
            </a:r>
            <a:r>
              <a:rPr lang="en-US" dirty="0"/>
              <a:t> </a:t>
            </a:r>
            <a:r>
              <a:rPr lang="en-US" dirty="0" err="1"/>
              <a:t>számítunk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a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indexértéket</a:t>
            </a:r>
            <a:r>
              <a:rPr lang="en-US" dirty="0"/>
              <a:t> </a:t>
            </a:r>
            <a:r>
              <a:rPr lang="en-US" dirty="0" err="1"/>
              <a:t>összeadva</a:t>
            </a:r>
            <a:r>
              <a:rPr lang="en-US" dirty="0"/>
              <a:t> </a:t>
            </a:r>
            <a:r>
              <a:rPr lang="en-US" dirty="0" err="1"/>
              <a:t>megkapjuk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OHI-S </a:t>
            </a:r>
            <a:r>
              <a:rPr lang="en-US" dirty="0" err="1"/>
              <a:t>számot</a:t>
            </a:r>
            <a:r>
              <a:rPr lang="en-US" dirty="0"/>
              <a:t>.</a:t>
            </a:r>
          </a:p>
          <a:p>
            <a:pPr marR="321457">
              <a:spcBef>
                <a:spcPts val="0"/>
              </a:spcBef>
              <a:buFont typeface="Franklin Gothic Book" panose="020B0503020102020204" pitchFamily="34" charset="0"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/>
              <a:t>Maximális</a:t>
            </a:r>
            <a:r>
              <a:rPr lang="en-US" dirty="0"/>
              <a:t> DI index =3</a:t>
            </a:r>
          </a:p>
          <a:p>
            <a:pPr marR="321457">
              <a:spcBef>
                <a:spcPts val="0"/>
              </a:spcBef>
              <a:buFont typeface="Franklin Gothic Book" panose="020B0503020102020204" pitchFamily="34" charset="0"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/>
              <a:t>Maximális</a:t>
            </a:r>
            <a:r>
              <a:rPr lang="en-US" dirty="0"/>
              <a:t> CI index = 3</a:t>
            </a:r>
          </a:p>
          <a:p>
            <a:pPr marR="321457">
              <a:spcBef>
                <a:spcPts val="0"/>
              </a:spcBef>
              <a:buFont typeface="Franklin Gothic Book" panose="020B0503020102020204" pitchFamily="34" charset="0"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/>
              <a:t>Tehát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OHI-S max=6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CAC6E88D-88F7-1D44-8764-030B3A31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42" y="2171699"/>
            <a:ext cx="5540160" cy="29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46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I. Silness-Löe-féle plakkindex"/>
          <p:cNvSpPr txBox="1">
            <a:spLocks noGrp="1"/>
          </p:cNvSpPr>
          <p:nvPr>
            <p:ph type="title"/>
          </p:nvPr>
        </p:nvSpPr>
        <p:spPr>
          <a:xfrm>
            <a:off x="1747242" y="223242"/>
            <a:ext cx="8635008" cy="69651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rPr dirty="0"/>
              <a:t>II. </a:t>
            </a:r>
            <a:r>
              <a:rPr dirty="0" err="1"/>
              <a:t>Silness-Löe-féle</a:t>
            </a:r>
            <a:r>
              <a:rPr dirty="0"/>
              <a:t> </a:t>
            </a:r>
            <a:r>
              <a:rPr dirty="0" err="1"/>
              <a:t>plakkindex</a:t>
            </a:r>
            <a:r>
              <a:rPr dirty="0"/>
              <a:t> </a:t>
            </a:r>
            <a:r>
              <a:rPr lang="hu-HU" dirty="0"/>
              <a:t>(PI)</a:t>
            </a:r>
            <a:endParaRPr dirty="0"/>
          </a:p>
        </p:txBody>
      </p:sp>
      <p:sp>
        <p:nvSpPr>
          <p:cNvPr id="161" name="Az index annak a plakknak a vastagságát értékeli a gingivális harmadban, amely direkt kontaktusban van az ínnyel.…"/>
          <p:cNvSpPr txBox="1">
            <a:spLocks noGrp="1"/>
          </p:cNvSpPr>
          <p:nvPr>
            <p:ph type="body" idx="1"/>
          </p:nvPr>
        </p:nvSpPr>
        <p:spPr>
          <a:xfrm>
            <a:off x="1800820" y="1229193"/>
            <a:ext cx="8635008" cy="540556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sz="984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0" algn="just" defTabSz="321457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sz="984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0" algn="ctr" defTabSz="321457">
              <a:spcBef>
                <a:spcPts val="0"/>
              </a:spcBef>
              <a:buNone/>
              <a:defRPr sz="3200" b="1">
                <a:solidFill>
                  <a:srgbClr val="7B219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/>
              <a:t>Az index </a:t>
            </a:r>
            <a:r>
              <a:rPr sz="2800" dirty="0" err="1"/>
              <a:t>annak</a:t>
            </a:r>
            <a:r>
              <a:rPr sz="2800" dirty="0"/>
              <a:t> a </a:t>
            </a:r>
            <a:r>
              <a:rPr sz="2800" dirty="0" err="1"/>
              <a:t>plakknak</a:t>
            </a:r>
            <a:r>
              <a:rPr sz="2800" dirty="0"/>
              <a:t> a </a:t>
            </a:r>
            <a:r>
              <a:rPr sz="2800" dirty="0" err="1"/>
              <a:t>vastagságát</a:t>
            </a:r>
            <a:r>
              <a:rPr sz="2800" dirty="0"/>
              <a:t> </a:t>
            </a:r>
            <a:r>
              <a:rPr sz="2800" dirty="0" err="1"/>
              <a:t>értékeli</a:t>
            </a:r>
            <a:r>
              <a:rPr sz="2800" dirty="0"/>
              <a:t> a </a:t>
            </a:r>
            <a:r>
              <a:rPr sz="2800" dirty="0" err="1"/>
              <a:t>gingivális</a:t>
            </a:r>
            <a:r>
              <a:rPr sz="2800" dirty="0"/>
              <a:t> </a:t>
            </a:r>
            <a:r>
              <a:rPr sz="2800" dirty="0" err="1"/>
              <a:t>harmadban</a:t>
            </a:r>
            <a:r>
              <a:rPr sz="2800" dirty="0"/>
              <a:t>, </a:t>
            </a:r>
            <a:r>
              <a:rPr sz="2800" dirty="0" err="1"/>
              <a:t>amely</a:t>
            </a:r>
            <a:r>
              <a:rPr sz="2800" dirty="0"/>
              <a:t> </a:t>
            </a:r>
            <a:r>
              <a:rPr sz="2800" dirty="0" err="1"/>
              <a:t>direkt</a:t>
            </a:r>
            <a:r>
              <a:rPr sz="2800" dirty="0"/>
              <a:t> </a:t>
            </a:r>
            <a:r>
              <a:rPr sz="2800" dirty="0" err="1"/>
              <a:t>kontaktusban</a:t>
            </a:r>
            <a:r>
              <a:rPr sz="2800" dirty="0"/>
              <a:t> van </a:t>
            </a:r>
            <a:r>
              <a:rPr sz="2800" dirty="0" err="1"/>
              <a:t>az</a:t>
            </a:r>
            <a:r>
              <a:rPr sz="2800" dirty="0"/>
              <a:t> </a:t>
            </a:r>
            <a:r>
              <a:rPr sz="2800" dirty="0" err="1"/>
              <a:t>ínnyel</a:t>
            </a:r>
            <a:r>
              <a:rPr sz="2800" dirty="0"/>
              <a:t>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/>
              <a:t>Az index </a:t>
            </a:r>
            <a:r>
              <a:rPr sz="2800" dirty="0" err="1"/>
              <a:t>felvételekor</a:t>
            </a:r>
            <a:r>
              <a:rPr sz="2800" dirty="0"/>
              <a:t> </a:t>
            </a:r>
            <a:r>
              <a:rPr sz="2800" dirty="0" err="1"/>
              <a:t>minden</a:t>
            </a:r>
            <a:r>
              <a:rPr sz="2800" dirty="0"/>
              <a:t> </a:t>
            </a:r>
            <a:r>
              <a:rPr sz="2800" dirty="0" err="1"/>
              <a:t>fogon</a:t>
            </a:r>
            <a:r>
              <a:rPr sz="2800" dirty="0"/>
              <a:t> </a:t>
            </a:r>
            <a:r>
              <a:rPr sz="2800" dirty="0" err="1"/>
              <a:t>négy</a:t>
            </a:r>
            <a:r>
              <a:rPr sz="2800" dirty="0"/>
              <a:t> </a:t>
            </a:r>
            <a:r>
              <a:rPr sz="2800" dirty="0" err="1"/>
              <a:t>felszínt</a:t>
            </a:r>
            <a:r>
              <a:rPr sz="2800" dirty="0"/>
              <a:t> </a:t>
            </a:r>
            <a:r>
              <a:rPr sz="2800" dirty="0" err="1"/>
              <a:t>értékelünk</a:t>
            </a:r>
            <a:r>
              <a:rPr sz="2800" dirty="0"/>
              <a:t>, </a:t>
            </a:r>
            <a:r>
              <a:rPr sz="2800" dirty="0" err="1"/>
              <a:t>ennek</a:t>
            </a:r>
            <a:r>
              <a:rPr sz="2800" dirty="0"/>
              <a:t> </a:t>
            </a:r>
            <a:r>
              <a:rPr sz="2800" dirty="0" err="1"/>
              <a:t>átlaga</a:t>
            </a:r>
            <a:r>
              <a:rPr sz="2800" dirty="0"/>
              <a:t> ad a </a:t>
            </a:r>
            <a:r>
              <a:rPr sz="2800" dirty="0" err="1"/>
              <a:t>fogra</a:t>
            </a:r>
            <a:r>
              <a:rPr sz="2800" dirty="0"/>
              <a:t> </a:t>
            </a:r>
            <a:r>
              <a:rPr sz="2800" dirty="0" err="1"/>
              <a:t>jellemző</a:t>
            </a:r>
            <a:r>
              <a:rPr sz="2800" dirty="0"/>
              <a:t> </a:t>
            </a:r>
            <a:r>
              <a:rPr sz="2800" dirty="0" err="1"/>
              <a:t>higiénés</a:t>
            </a:r>
            <a:r>
              <a:rPr sz="2800" dirty="0"/>
              <a:t> </a:t>
            </a:r>
            <a:r>
              <a:rPr sz="2800" dirty="0" err="1"/>
              <a:t>számértéket</a:t>
            </a:r>
            <a:r>
              <a:rPr sz="2800" dirty="0"/>
              <a:t>, </a:t>
            </a:r>
            <a:r>
              <a:rPr sz="2800" dirty="0" err="1"/>
              <a:t>amelyeknek</a:t>
            </a:r>
            <a:r>
              <a:rPr sz="2800" dirty="0"/>
              <a:t> a </a:t>
            </a:r>
            <a:r>
              <a:rPr sz="2800" dirty="0" err="1"/>
              <a:t>számtani</a:t>
            </a:r>
            <a:r>
              <a:rPr sz="2800" dirty="0"/>
              <a:t> </a:t>
            </a:r>
            <a:r>
              <a:rPr sz="2800" dirty="0" err="1"/>
              <a:t>átlaga</a:t>
            </a:r>
            <a:r>
              <a:rPr sz="2800" dirty="0"/>
              <a:t> </a:t>
            </a:r>
            <a:r>
              <a:rPr sz="2800" dirty="0" err="1"/>
              <a:t>az</a:t>
            </a:r>
            <a:r>
              <a:rPr sz="2800" dirty="0"/>
              <a:t> </a:t>
            </a:r>
            <a:r>
              <a:rPr sz="2800" dirty="0" err="1"/>
              <a:t>egyéni</a:t>
            </a:r>
            <a:r>
              <a:rPr sz="2800" dirty="0"/>
              <a:t> </a:t>
            </a:r>
            <a:r>
              <a:rPr sz="2800" dirty="0" err="1"/>
              <a:t>Silness-Löe-érték</a:t>
            </a:r>
            <a:r>
              <a:rPr sz="2800" dirty="0"/>
              <a:t>.</a:t>
            </a:r>
          </a:p>
          <a:p>
            <a:pPr marL="321457" marR="321457" indent="-160729" algn="just" defTabSz="321457"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800" dirty="0"/>
          </a:p>
          <a:p>
            <a:pPr marL="0" marR="321457" indent="0" algn="just" defTabSz="321457"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/>
              <a:t>Az index </a:t>
            </a:r>
            <a:r>
              <a:rPr sz="2800" dirty="0" err="1"/>
              <a:t>értékeiből</a:t>
            </a:r>
            <a:r>
              <a:rPr sz="2800" dirty="0"/>
              <a:t> (</a:t>
            </a:r>
            <a:r>
              <a:rPr sz="2800" dirty="0" err="1"/>
              <a:t>mivel</a:t>
            </a:r>
            <a:r>
              <a:rPr sz="2800" dirty="0"/>
              <a:t> </a:t>
            </a:r>
            <a:r>
              <a:rPr sz="2800" dirty="0" err="1"/>
              <a:t>csak</a:t>
            </a:r>
            <a:r>
              <a:rPr sz="2800" dirty="0"/>
              <a:t> a </a:t>
            </a:r>
            <a:r>
              <a:rPr sz="2800" dirty="0" err="1"/>
              <a:t>plakk</a:t>
            </a:r>
            <a:r>
              <a:rPr sz="2800" dirty="0"/>
              <a:t> </a:t>
            </a:r>
            <a:r>
              <a:rPr sz="2800" dirty="0" err="1"/>
              <a:t>mennyiségi</a:t>
            </a:r>
            <a:r>
              <a:rPr sz="2800" dirty="0"/>
              <a:t> </a:t>
            </a:r>
            <a:r>
              <a:rPr sz="2800" dirty="0" err="1"/>
              <a:t>változásait</a:t>
            </a:r>
            <a:r>
              <a:rPr sz="2800" dirty="0"/>
              <a:t> </a:t>
            </a:r>
            <a:r>
              <a:rPr sz="2800" dirty="0" err="1"/>
              <a:t>vizsgálja</a:t>
            </a:r>
            <a:r>
              <a:rPr sz="2800" dirty="0"/>
              <a:t>) </a:t>
            </a:r>
            <a:r>
              <a:rPr sz="2800" dirty="0" err="1"/>
              <a:t>következtetés</a:t>
            </a:r>
            <a:r>
              <a:rPr sz="2800" dirty="0"/>
              <a:t> </a:t>
            </a:r>
            <a:r>
              <a:rPr sz="2800" dirty="0" err="1"/>
              <a:t>csak</a:t>
            </a:r>
            <a:r>
              <a:rPr sz="2800" dirty="0"/>
              <a:t> a </a:t>
            </a:r>
            <a:r>
              <a:rPr sz="2800" b="1" dirty="0"/>
              <a:t>gingivitis </a:t>
            </a:r>
            <a:r>
              <a:rPr sz="2800" b="1" dirty="0" err="1"/>
              <a:t>súlyosságáról</a:t>
            </a:r>
            <a:r>
              <a:rPr sz="2800" dirty="0"/>
              <a:t> </a:t>
            </a:r>
            <a:r>
              <a:rPr sz="2800" dirty="0" err="1"/>
              <a:t>vonható</a:t>
            </a:r>
            <a:r>
              <a:rPr sz="2800" dirty="0"/>
              <a:t> le, </a:t>
            </a:r>
            <a:r>
              <a:rPr sz="2800" dirty="0" err="1"/>
              <a:t>indirekt</a:t>
            </a:r>
            <a:r>
              <a:rPr sz="2800" dirty="0"/>
              <a:t> </a:t>
            </a:r>
            <a:r>
              <a:rPr sz="2800" dirty="0" err="1"/>
              <a:t>módon</a:t>
            </a:r>
            <a:r>
              <a:rPr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4687263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72FAD2-A57F-A548-A2EC-BB8E6E1F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3315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Silness</a:t>
            </a:r>
            <a:r>
              <a:rPr lang="hu-HU" dirty="0"/>
              <a:t>-</a:t>
            </a:r>
            <a:r>
              <a:rPr lang="hu-HU" dirty="0" err="1"/>
              <a:t>Löe</a:t>
            </a:r>
            <a:r>
              <a:rPr lang="hu-HU" dirty="0"/>
              <a:t>-féle </a:t>
            </a:r>
            <a:r>
              <a:rPr lang="hu-HU" dirty="0" err="1"/>
              <a:t>plakkindex</a:t>
            </a:r>
            <a:r>
              <a:rPr lang="hu-HU" dirty="0"/>
              <a:t> (PI)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0880B4F-A388-C241-A51E-C0E7F22E6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484026"/>
            <a:ext cx="9601200" cy="4886794"/>
          </a:xfrm>
        </p:spPr>
        <p:txBody>
          <a:bodyPr>
            <a:normAutofit/>
          </a:bodyPr>
          <a:lstStyle/>
          <a:p>
            <a:pPr marL="0" marR="321457" indent="0" algn="just" defTabSz="321457">
              <a:spcBef>
                <a:spcPts val="0"/>
              </a:spcBef>
              <a:buNone/>
              <a:defRPr sz="3200" b="1" u="sng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Értékelés:</a:t>
            </a:r>
          </a:p>
          <a:p>
            <a:pPr marL="321457" marR="321457" indent="-160729" algn="just" defTabSz="321457"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0-	nincs </a:t>
            </a:r>
            <a:r>
              <a:rPr lang="hu-HU" dirty="0" err="1"/>
              <a:t>plakk</a:t>
            </a:r>
            <a:r>
              <a:rPr lang="hu-HU" dirty="0"/>
              <a:t> a vizsgált </a:t>
            </a:r>
            <a:r>
              <a:rPr lang="hu-HU" dirty="0" err="1"/>
              <a:t>gingivális</a:t>
            </a:r>
            <a:r>
              <a:rPr lang="hu-HU" dirty="0"/>
              <a:t> harmadban</a:t>
            </a:r>
          </a:p>
          <a:p>
            <a:pPr marL="321457" marR="321457" indent="-160729" algn="just" defTabSz="321457"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1-	a </a:t>
            </a:r>
            <a:r>
              <a:rPr lang="hu-HU" dirty="0" err="1"/>
              <a:t>gingivális</a:t>
            </a:r>
            <a:r>
              <a:rPr lang="hu-HU" dirty="0"/>
              <a:t> harmadban igen vékony, filmszerű lepedék, amelyet csak szondával, karcolással lehet kimutatni</a:t>
            </a:r>
          </a:p>
          <a:p>
            <a:pPr marL="321457" marR="321457" indent="-160729" algn="just" defTabSz="321457"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2-	a </a:t>
            </a:r>
            <a:r>
              <a:rPr lang="hu-HU" dirty="0" err="1"/>
              <a:t>gingivális</a:t>
            </a:r>
            <a:r>
              <a:rPr lang="hu-HU" dirty="0"/>
              <a:t> harmadban  v. </a:t>
            </a:r>
            <a:r>
              <a:rPr lang="hu-HU" dirty="0" err="1"/>
              <a:t>sulcusban</a:t>
            </a:r>
            <a:r>
              <a:rPr lang="hu-HU" dirty="0"/>
              <a:t> szabad szemmel látható </a:t>
            </a:r>
            <a:r>
              <a:rPr lang="hu-HU" dirty="0" err="1"/>
              <a:t>plakk</a:t>
            </a:r>
            <a:endParaRPr lang="hu-HU" dirty="0"/>
          </a:p>
          <a:p>
            <a:pPr marL="321457" marR="321457" indent="-160729" algn="just" defTabSz="321457">
              <a:spcBef>
                <a:spcPts val="0"/>
              </a:spcBef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3-	szabad szemmel jól látható, vastag </a:t>
            </a:r>
            <a:r>
              <a:rPr lang="hu-HU" dirty="0" err="1"/>
              <a:t>plakk</a:t>
            </a:r>
            <a:r>
              <a:rPr lang="hu-HU" dirty="0"/>
              <a:t> fedi a fognyakat és a </a:t>
            </a:r>
            <a:r>
              <a:rPr lang="hu-HU" dirty="0" err="1"/>
              <a:t>gingivális</a:t>
            </a:r>
            <a:r>
              <a:rPr lang="hu-HU" dirty="0"/>
              <a:t> </a:t>
            </a:r>
            <a:r>
              <a:rPr lang="hu-HU" dirty="0" err="1"/>
              <a:t>sulcust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38838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. Plakkfestés után alkalmazható:"/>
          <p:cNvSpPr txBox="1">
            <a:spLocks noGrp="1"/>
          </p:cNvSpPr>
          <p:nvPr>
            <p:ph type="title"/>
          </p:nvPr>
        </p:nvSpPr>
        <p:spPr>
          <a:xfrm>
            <a:off x="989350" y="383977"/>
            <a:ext cx="10388183" cy="76795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457200" marR="457200" indent="-228600" algn="just" defTabSz="457200">
              <a:defRPr sz="4800" b="1" u="sng">
                <a:solidFill>
                  <a:srgbClr val="5C07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Plakkfestés</a:t>
            </a:r>
            <a:r>
              <a:rPr dirty="0"/>
              <a:t> </a:t>
            </a:r>
            <a:r>
              <a:rPr dirty="0" err="1"/>
              <a:t>után</a:t>
            </a:r>
            <a:r>
              <a:rPr dirty="0"/>
              <a:t> </a:t>
            </a:r>
            <a:r>
              <a:rPr dirty="0" err="1"/>
              <a:t>alkalmazható</a:t>
            </a:r>
            <a:r>
              <a:rPr lang="hu-HU" dirty="0"/>
              <a:t> indexek</a:t>
            </a:r>
            <a:endParaRPr dirty="0"/>
          </a:p>
        </p:txBody>
      </p:sp>
      <p:sp>
        <p:nvSpPr>
          <p:cNvPr id="164" name="I. Quigley-Hein-féle plakkindex…"/>
          <p:cNvSpPr txBox="1">
            <a:spLocks noGrp="1"/>
          </p:cNvSpPr>
          <p:nvPr>
            <p:ph type="body" idx="1"/>
          </p:nvPr>
        </p:nvSpPr>
        <p:spPr>
          <a:xfrm>
            <a:off x="814467" y="1151930"/>
            <a:ext cx="11177663" cy="55899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2186" marR="321457" indent="-321457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I.	Quigley-Hein-féle plakkindex</a:t>
            </a:r>
            <a:endParaRPr lang="hu-HU" dirty="0"/>
          </a:p>
          <a:p>
            <a:pPr marL="482186" marR="321457" indent="-321457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321457" indent="0" algn="ctr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A fogfelszín gingivális harmadában lévő plakkra fordít nagyobb figyelmet. A plakkfestést követően a megfestett buccalis és oralis felszíneket vizsgálja - frontfogakon</a:t>
            </a:r>
          </a:p>
          <a:p>
            <a:pPr marL="0" marR="321457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0= nincs plakk</a:t>
            </a:r>
          </a:p>
          <a:p>
            <a:pPr marL="0" marR="321457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1= szétszórt, kis plakkfoltocskák a fognyakon (az ínyszél mentén)</a:t>
            </a:r>
          </a:p>
          <a:p>
            <a:pPr marL="0" marR="321457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2= vékony, (max.1mm), szalagszerűen elhelyezkedő plakk a fognyaki területen</a:t>
            </a:r>
          </a:p>
          <a:p>
            <a:pPr marL="0" marR="321457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3= </a:t>
            </a:r>
            <a:r>
              <a:rPr sz="2200" dirty="0" err="1"/>
              <a:t>összefüg</a:t>
            </a:r>
            <a:r>
              <a:rPr lang="hu-HU" sz="2200" dirty="0"/>
              <a:t>ő</a:t>
            </a:r>
            <a:r>
              <a:rPr sz="2200" dirty="0"/>
              <a:t> plakkréteg, amely szélesebb, de nem éri éri el a fogfelszín egyharmadát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4= összefüggő plakk a második koronaharmadban (plakk határ a középső harmadban)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200" dirty="0"/>
              <a:t>5= összefüggő plakk a harmadik koronaharmadban (több mint kétharmada plakk)</a:t>
            </a:r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53D029E5-16A5-0844-9454-70C85F6F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751" y="4972097"/>
            <a:ext cx="4711032" cy="188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II. Cohen-féle plakkindex"/>
          <p:cNvSpPr txBox="1">
            <a:spLocks noGrp="1"/>
          </p:cNvSpPr>
          <p:nvPr>
            <p:ph type="title"/>
          </p:nvPr>
        </p:nvSpPr>
        <p:spPr>
          <a:xfrm>
            <a:off x="2238375" y="383976"/>
            <a:ext cx="7715250" cy="776883"/>
          </a:xfrm>
          <a:prstGeom prst="rect">
            <a:avLst/>
          </a:prstGeom>
        </p:spPr>
        <p:txBody>
          <a:bodyPr/>
          <a:lstStyle>
            <a:lvl1pPr marL="685800" marR="457200" indent="-457200"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 b="1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II.	Cohen-féle plakkindex</a:t>
            </a:r>
          </a:p>
        </p:txBody>
      </p:sp>
      <p:sp>
        <p:nvSpPr>
          <p:cNvPr id="168" name="Az előző index módosítása. Minden fog buccalis és oralis felszínét vizsgálja.…"/>
          <p:cNvSpPr txBox="1">
            <a:spLocks noGrp="1"/>
          </p:cNvSpPr>
          <p:nvPr>
            <p:ph type="body" idx="1"/>
          </p:nvPr>
        </p:nvSpPr>
        <p:spPr>
          <a:xfrm>
            <a:off x="1139252" y="1044773"/>
            <a:ext cx="10702978" cy="57239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321457" indent="0" algn="just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Az </a:t>
            </a:r>
            <a:r>
              <a:rPr sz="2400" dirty="0" err="1"/>
              <a:t>előző</a:t>
            </a:r>
            <a:r>
              <a:rPr sz="2400" dirty="0"/>
              <a:t> index </a:t>
            </a:r>
            <a:r>
              <a:rPr sz="2400" dirty="0" err="1"/>
              <a:t>módosítása</a:t>
            </a:r>
            <a:r>
              <a:rPr sz="2400" dirty="0"/>
              <a:t>. Minden fog </a:t>
            </a:r>
            <a:r>
              <a:rPr sz="2400" dirty="0" err="1"/>
              <a:t>buccalis</a:t>
            </a:r>
            <a:r>
              <a:rPr sz="2400" dirty="0"/>
              <a:t> </a:t>
            </a:r>
            <a:r>
              <a:rPr sz="2400" dirty="0" err="1"/>
              <a:t>és</a:t>
            </a:r>
            <a:r>
              <a:rPr sz="2400" dirty="0"/>
              <a:t> </a:t>
            </a:r>
            <a:r>
              <a:rPr sz="2400" dirty="0" err="1"/>
              <a:t>oralis</a:t>
            </a:r>
            <a:r>
              <a:rPr sz="2400" dirty="0"/>
              <a:t> </a:t>
            </a:r>
            <a:r>
              <a:rPr sz="2400" dirty="0" err="1"/>
              <a:t>felszínét</a:t>
            </a:r>
            <a:r>
              <a:rPr sz="2400" dirty="0"/>
              <a:t> </a:t>
            </a:r>
            <a:r>
              <a:rPr sz="2400" dirty="0" err="1"/>
              <a:t>vizsgálja</a:t>
            </a:r>
            <a:r>
              <a:rPr sz="2400" dirty="0"/>
              <a:t>.</a:t>
            </a:r>
          </a:p>
          <a:p>
            <a:pPr marL="0" marR="321457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 dirty="0"/>
          </a:p>
          <a:p>
            <a:pPr marL="0" marR="321457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0= </a:t>
            </a:r>
            <a:r>
              <a:rPr sz="2400" dirty="0" err="1"/>
              <a:t>nincs</a:t>
            </a:r>
            <a:r>
              <a:rPr sz="2400" dirty="0"/>
              <a:t> </a:t>
            </a:r>
            <a:r>
              <a:rPr sz="2400" dirty="0" err="1"/>
              <a:t>plakk</a:t>
            </a:r>
            <a:endParaRPr sz="2400" dirty="0"/>
          </a:p>
          <a:p>
            <a:pPr marL="0" marR="321457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1= </a:t>
            </a:r>
            <a:r>
              <a:rPr sz="2400" dirty="0" err="1"/>
              <a:t>vékony</a:t>
            </a:r>
            <a:r>
              <a:rPr sz="2400" dirty="0"/>
              <a:t> </a:t>
            </a:r>
            <a:r>
              <a:rPr sz="2400" dirty="0" err="1"/>
              <a:t>plakk</a:t>
            </a:r>
            <a:r>
              <a:rPr sz="2400" dirty="0"/>
              <a:t> </a:t>
            </a:r>
            <a:r>
              <a:rPr sz="2400" dirty="0" err="1"/>
              <a:t>fedi</a:t>
            </a:r>
            <a:r>
              <a:rPr sz="2400" dirty="0"/>
              <a:t> a </a:t>
            </a:r>
            <a:r>
              <a:rPr sz="2400" dirty="0" err="1"/>
              <a:t>mesioapproximális</a:t>
            </a:r>
            <a:r>
              <a:rPr sz="2400" dirty="0"/>
              <a:t> </a:t>
            </a:r>
            <a:r>
              <a:rPr sz="2400" dirty="0" err="1"/>
              <a:t>vagy</a:t>
            </a:r>
            <a:r>
              <a:rPr sz="2400" dirty="0"/>
              <a:t> a </a:t>
            </a:r>
            <a:r>
              <a:rPr sz="2400" dirty="0" err="1"/>
              <a:t>distoapproximális</a:t>
            </a:r>
            <a:r>
              <a:rPr sz="2400" dirty="0"/>
              <a:t> </a:t>
            </a:r>
            <a:r>
              <a:rPr sz="2400" dirty="0" err="1"/>
              <a:t>felszínt</a:t>
            </a:r>
            <a:endParaRPr sz="2400" dirty="0"/>
          </a:p>
          <a:p>
            <a:pPr marL="0" marR="321457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2= </a:t>
            </a:r>
            <a:r>
              <a:rPr sz="2400" dirty="0" err="1"/>
              <a:t>keskeny</a:t>
            </a:r>
            <a:r>
              <a:rPr sz="2400" dirty="0"/>
              <a:t> </a:t>
            </a:r>
            <a:r>
              <a:rPr sz="2400" dirty="0" err="1"/>
              <a:t>plakk</a:t>
            </a:r>
            <a:r>
              <a:rPr sz="2400" dirty="0"/>
              <a:t> </a:t>
            </a:r>
            <a:r>
              <a:rPr sz="2400" dirty="0" err="1"/>
              <a:t>fedi</a:t>
            </a:r>
            <a:r>
              <a:rPr sz="2400" dirty="0"/>
              <a:t> </a:t>
            </a:r>
            <a:r>
              <a:rPr sz="2400" dirty="0" err="1"/>
              <a:t>mindkét</a:t>
            </a:r>
            <a:r>
              <a:rPr sz="2400" dirty="0"/>
              <a:t>, </a:t>
            </a:r>
            <a:r>
              <a:rPr sz="2400" dirty="0" err="1"/>
              <a:t>az</a:t>
            </a:r>
            <a:r>
              <a:rPr sz="2400" dirty="0"/>
              <a:t> 1. </a:t>
            </a:r>
            <a:r>
              <a:rPr sz="2400" dirty="0" err="1"/>
              <a:t>pontban</a:t>
            </a:r>
            <a:r>
              <a:rPr sz="2400" dirty="0"/>
              <a:t> </a:t>
            </a:r>
            <a:r>
              <a:rPr sz="2400" dirty="0" err="1"/>
              <a:t>említett</a:t>
            </a:r>
            <a:r>
              <a:rPr sz="2400" dirty="0"/>
              <a:t> </a:t>
            </a:r>
            <a:r>
              <a:rPr sz="2400" dirty="0" err="1"/>
              <a:t>felszínt</a:t>
            </a:r>
            <a:endParaRPr sz="2400" dirty="0"/>
          </a:p>
          <a:p>
            <a:pPr marL="0" marR="321457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3= a </a:t>
            </a:r>
            <a:r>
              <a:rPr sz="2400" dirty="0" err="1"/>
              <a:t>kétoldali</a:t>
            </a:r>
            <a:r>
              <a:rPr sz="2400" dirty="0"/>
              <a:t> </a:t>
            </a:r>
            <a:r>
              <a:rPr sz="2400" dirty="0" err="1"/>
              <a:t>plakk</a:t>
            </a:r>
            <a:r>
              <a:rPr sz="2400" dirty="0"/>
              <a:t> </a:t>
            </a:r>
            <a:r>
              <a:rPr sz="2400" dirty="0" err="1"/>
              <a:t>már</a:t>
            </a:r>
            <a:r>
              <a:rPr sz="2400" dirty="0"/>
              <a:t> </a:t>
            </a:r>
            <a:r>
              <a:rPr sz="2400" dirty="0" err="1"/>
              <a:t>összefügg</a:t>
            </a:r>
            <a:r>
              <a:rPr sz="2400" dirty="0"/>
              <a:t>, de </a:t>
            </a:r>
            <a:r>
              <a:rPr sz="2400" dirty="0" err="1"/>
              <a:t>még</a:t>
            </a:r>
            <a:r>
              <a:rPr sz="2400" dirty="0"/>
              <a:t> </a:t>
            </a:r>
            <a:r>
              <a:rPr sz="2400" dirty="0" err="1"/>
              <a:t>nem</a:t>
            </a:r>
            <a:r>
              <a:rPr sz="2400" dirty="0"/>
              <a:t> </a:t>
            </a:r>
            <a:r>
              <a:rPr sz="2400" dirty="0" err="1"/>
              <a:t>éri</a:t>
            </a:r>
            <a:r>
              <a:rPr sz="2400" dirty="0"/>
              <a:t> el a </a:t>
            </a:r>
            <a:r>
              <a:rPr sz="2400" dirty="0" err="1"/>
              <a:t>fogfelszín</a:t>
            </a:r>
            <a:r>
              <a:rPr sz="2400" dirty="0"/>
              <a:t> </a:t>
            </a:r>
            <a:r>
              <a:rPr sz="2400" dirty="0" err="1"/>
              <a:t>egyharmadát</a:t>
            </a:r>
            <a:endParaRPr sz="2400" dirty="0"/>
          </a:p>
          <a:p>
            <a:pPr marL="0" marR="321457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4= </a:t>
            </a:r>
            <a:r>
              <a:rPr sz="2400" dirty="0" err="1"/>
              <a:t>plakk</a:t>
            </a:r>
            <a:r>
              <a:rPr sz="2400" dirty="0"/>
              <a:t> </a:t>
            </a:r>
            <a:r>
              <a:rPr sz="2400" dirty="0" err="1"/>
              <a:t>fedi</a:t>
            </a:r>
            <a:r>
              <a:rPr sz="2400" dirty="0"/>
              <a:t> a </a:t>
            </a:r>
            <a:r>
              <a:rPr sz="2400" dirty="0" err="1"/>
              <a:t>több</a:t>
            </a:r>
            <a:r>
              <a:rPr sz="2400" dirty="0"/>
              <a:t>, mint </a:t>
            </a:r>
            <a:r>
              <a:rPr sz="2400" dirty="0" err="1"/>
              <a:t>egyharmad</a:t>
            </a:r>
            <a:r>
              <a:rPr sz="2400" dirty="0"/>
              <a:t> </a:t>
            </a:r>
            <a:r>
              <a:rPr sz="2400" dirty="0" err="1"/>
              <a:t>fogfelszínt</a:t>
            </a:r>
            <a:r>
              <a:rPr sz="2400" dirty="0"/>
              <a:t>, de </a:t>
            </a:r>
            <a:r>
              <a:rPr sz="2400" dirty="0" err="1"/>
              <a:t>még</a:t>
            </a:r>
            <a:r>
              <a:rPr sz="2400" dirty="0"/>
              <a:t> </a:t>
            </a:r>
            <a:r>
              <a:rPr sz="2400" dirty="0" err="1"/>
              <a:t>nem</a:t>
            </a:r>
            <a:r>
              <a:rPr sz="2400" dirty="0"/>
              <a:t> </a:t>
            </a:r>
            <a:r>
              <a:rPr sz="2400" dirty="0" err="1"/>
              <a:t>éri</a:t>
            </a:r>
            <a:r>
              <a:rPr sz="2400" dirty="0"/>
              <a:t> el a </a:t>
            </a:r>
            <a:r>
              <a:rPr sz="2400" dirty="0" err="1"/>
              <a:t>kétharmadot</a:t>
            </a:r>
            <a:endParaRPr sz="2400" dirty="0"/>
          </a:p>
          <a:p>
            <a:pPr marL="0" marR="321457" indent="0" algn="just" defTabSz="321457">
              <a:spcBef>
                <a:spcPts val="0"/>
              </a:spcBef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5= </a:t>
            </a:r>
            <a:r>
              <a:rPr sz="2400" dirty="0" err="1"/>
              <a:t>összfüggő</a:t>
            </a:r>
            <a:r>
              <a:rPr sz="2400" dirty="0"/>
              <a:t> </a:t>
            </a:r>
            <a:r>
              <a:rPr sz="2400" dirty="0" err="1"/>
              <a:t>plakk</a:t>
            </a:r>
            <a:r>
              <a:rPr sz="2400" dirty="0"/>
              <a:t> </a:t>
            </a:r>
            <a:r>
              <a:rPr sz="2400" dirty="0" err="1"/>
              <a:t>fedi</a:t>
            </a:r>
            <a:r>
              <a:rPr sz="2400" dirty="0"/>
              <a:t> </a:t>
            </a:r>
            <a:r>
              <a:rPr sz="2400" dirty="0" err="1"/>
              <a:t>több</a:t>
            </a:r>
            <a:r>
              <a:rPr sz="2400" dirty="0"/>
              <a:t>, mint </a:t>
            </a:r>
            <a:r>
              <a:rPr sz="2400" dirty="0" err="1"/>
              <a:t>kétharmad</a:t>
            </a:r>
            <a:r>
              <a:rPr sz="2400" dirty="0"/>
              <a:t> </a:t>
            </a:r>
            <a:r>
              <a:rPr sz="2400" dirty="0" err="1"/>
              <a:t>fogfelszínt</a:t>
            </a:r>
            <a:endParaRPr sz="2400" dirty="0"/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390B9E9A-EBAF-264A-8A43-58D7D9F9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03" y="4167266"/>
            <a:ext cx="6026045" cy="26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örülvágás">
  <a:themeElements>
    <a:clrScheme name="Körülvágás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Körülvágás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örülvágá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1815</Words>
  <Application>Microsoft Macintosh PowerPoint</Application>
  <PresentationFormat>Szélesvásznú</PresentationFormat>
  <Paragraphs>157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Franklin Gothic Book</vt:lpstr>
      <vt:lpstr>Helvetica</vt:lpstr>
      <vt:lpstr>Times New Roman</vt:lpstr>
      <vt:lpstr>Körülvágás</vt:lpstr>
      <vt:lpstr>SzájhigiÉnÉs Indexek</vt:lpstr>
      <vt:lpstr>Plakkfestés nélkül alkalmazható: </vt:lpstr>
      <vt:lpstr>Következő súlyossági fokok szerint értékelünk:</vt:lpstr>
      <vt:lpstr>PowerPoint-bemutató</vt:lpstr>
      <vt:lpstr>Értékelés:</vt:lpstr>
      <vt:lpstr>II. Silness-Löe-féle plakkindex (PI)</vt:lpstr>
      <vt:lpstr>Silness-Löe-féle plakkindex (PI)</vt:lpstr>
      <vt:lpstr>Plakkfestés után alkalmazható indexek</vt:lpstr>
      <vt:lpstr>II. Cohen-féle plakkindex</vt:lpstr>
      <vt:lpstr>Parodontológiában használatos indexek</vt:lpstr>
      <vt:lpstr>1. Gingivális index  LÖE-SILNESS-féle Ínyvérzési index  /plakkfestés nélküli/ </vt:lpstr>
      <vt:lpstr>Bleeding on probing, BOP (Ainamo és Bay, 1975)</vt:lpstr>
      <vt:lpstr>2. Parodontális indexek</vt:lpstr>
      <vt:lpstr>Russell – PERIODONTAL INDEX (PI)</vt:lpstr>
      <vt:lpstr>3. PARODONTÁLIS KEZELÉS SZÜKSÉGESSÉGÉT (treatment needs) VIZSGÁLÓ INDEX</vt:lpstr>
      <vt:lpstr>1. CPITN Index (Community Periodontal Index of Treatment Needs)</vt:lpstr>
      <vt:lpstr>PowerPoint-bemutató</vt:lpstr>
      <vt:lpstr>CPITN Index értékelése:</vt:lpstr>
      <vt:lpstr>2. PSR Index (Periodontal Screening and Recording)</vt:lpstr>
      <vt:lpstr>PSR Index értékelése</vt:lpstr>
      <vt:lpstr>PowerPoint-bemutató</vt:lpstr>
      <vt:lpstr>Hagyományos parodontális klinikai diagnosztikai módszerek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SzájhigiÉnÉs Indexek</dc:title>
  <dc:creator>Tímea Szabados</dc:creator>
  <cp:lastModifiedBy>Tímea Szabados</cp:lastModifiedBy>
  <cp:revision>4</cp:revision>
  <dcterms:created xsi:type="dcterms:W3CDTF">2020-05-22T19:24:10Z</dcterms:created>
  <dcterms:modified xsi:type="dcterms:W3CDTF">2020-05-22T19:26:26Z</dcterms:modified>
</cp:coreProperties>
</file>